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20"/>
  </p:notesMasterIdLst>
  <p:sldIdLst>
    <p:sldId id="2300" r:id="rId2"/>
    <p:sldId id="2430" r:id="rId3"/>
    <p:sldId id="2446" r:id="rId4"/>
    <p:sldId id="2373" r:id="rId5"/>
    <p:sldId id="2439" r:id="rId6"/>
    <p:sldId id="2442" r:id="rId7"/>
    <p:sldId id="2372" r:id="rId8"/>
    <p:sldId id="2441" r:id="rId9"/>
    <p:sldId id="2431" r:id="rId10"/>
    <p:sldId id="2444" r:id="rId11"/>
    <p:sldId id="2445" r:id="rId12"/>
    <p:sldId id="2432" r:id="rId13"/>
    <p:sldId id="2433" r:id="rId14"/>
    <p:sldId id="2434" r:id="rId15"/>
    <p:sldId id="2435" r:id="rId16"/>
    <p:sldId id="2448" r:id="rId17"/>
    <p:sldId id="2449" r:id="rId18"/>
    <p:sldId id="2412" r:id="rId19"/>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56" userDrawn="1">
          <p15:clr>
            <a:srgbClr val="A4A3A4"/>
          </p15:clr>
        </p15:guide>
        <p15:guide id="2" orient="horz" pos="8184" userDrawn="1">
          <p15:clr>
            <a:srgbClr val="A4A3A4"/>
          </p15:clr>
        </p15:guide>
        <p15:guide id="3" pos="14254" userDrawn="1">
          <p15:clr>
            <a:srgbClr val="A4A3A4"/>
          </p15:clr>
        </p15:guide>
        <p15:guide id="5" pos="1126" userDrawn="1">
          <p15:clr>
            <a:srgbClr val="A4A3A4"/>
          </p15:clr>
        </p15:guide>
        <p15:guide id="7" pos="7702"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94949"/>
    <a:srgbClr val="1D447C"/>
    <a:srgbClr val="31A4D9"/>
    <a:srgbClr val="293039"/>
    <a:srgbClr val="FF5F90"/>
    <a:srgbClr val="E0517B"/>
    <a:srgbClr val="374A6A"/>
    <a:srgbClr val="FFC737"/>
    <a:srgbClr val="041B31"/>
    <a:srgbClr val="39BDF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8" autoAdjust="0"/>
    <p:restoredTop sz="99409" autoAdjust="0"/>
  </p:normalViewPr>
  <p:slideViewPr>
    <p:cSldViewPr snapToGrid="0" snapToObjects="1">
      <p:cViewPr varScale="1">
        <p:scale>
          <a:sx n="42" d="100"/>
          <a:sy n="42" d="100"/>
        </p:scale>
        <p:origin x="-144" y="-584"/>
      </p:cViewPr>
      <p:guideLst>
        <p:guide orient="horz" pos="456"/>
        <p:guide orient="horz" pos="8184"/>
        <p:guide pos="14254"/>
        <p:guide pos="1126"/>
        <p:guide pos="7702"/>
      </p:guideLst>
    </p:cSldViewPr>
  </p:slideViewPr>
  <p:notesTextViewPr>
    <p:cViewPr>
      <p:scale>
        <a:sx n="100" d="100"/>
        <a:sy n="100" d="100"/>
      </p:scale>
      <p:origin x="0" y="0"/>
    </p:cViewPr>
  </p:notesTextViewPr>
  <p:sorterViewPr>
    <p:cViewPr>
      <p:scale>
        <a:sx n="44" d="100"/>
        <a:sy n="44"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notesMaster" Target="notesMasters/notesMaster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Source Sans Pro Light"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Source Sans Pro Light" charset="0"/>
              </a:defRPr>
            </a:lvl1pPr>
          </a:lstStyle>
          <a:p>
            <a:fld id="{EFC10EE1-B198-C942-8235-326C972CBB30}" type="datetimeFigureOut">
              <a:rPr lang="en-US" smtClean="0"/>
              <a:pPr/>
              <a:t>2/15/22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Source Sans Pro Light"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Source Sans Pro Light"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Source Sans Pro Light" charset="0"/>
        <a:ea typeface="+mn-ea"/>
        <a:cs typeface="+mn-cs"/>
      </a:defRPr>
    </a:lvl1pPr>
    <a:lvl2pPr marL="914217" algn="l" defTabSz="914217" rtl="0" eaLnBrk="1" latinLnBrk="0" hangingPunct="1">
      <a:defRPr sz="2400" b="0" i="0" kern="1200">
        <a:solidFill>
          <a:schemeClr val="tx1"/>
        </a:solidFill>
        <a:latin typeface="Source Sans Pro Light" charset="0"/>
        <a:ea typeface="+mn-ea"/>
        <a:cs typeface="+mn-cs"/>
      </a:defRPr>
    </a:lvl2pPr>
    <a:lvl3pPr marL="1828434" algn="l" defTabSz="914217" rtl="0" eaLnBrk="1" latinLnBrk="0" hangingPunct="1">
      <a:defRPr sz="2400" b="0" i="0" kern="1200">
        <a:solidFill>
          <a:schemeClr val="tx1"/>
        </a:solidFill>
        <a:latin typeface="Source Sans Pro Light" charset="0"/>
        <a:ea typeface="+mn-ea"/>
        <a:cs typeface="+mn-cs"/>
      </a:defRPr>
    </a:lvl3pPr>
    <a:lvl4pPr marL="2742651" algn="l" defTabSz="914217" rtl="0" eaLnBrk="1" latinLnBrk="0" hangingPunct="1">
      <a:defRPr sz="2400" b="0" i="0" kern="1200">
        <a:solidFill>
          <a:schemeClr val="tx1"/>
        </a:solidFill>
        <a:latin typeface="Source Sans Pro Light" charset="0"/>
        <a:ea typeface="+mn-ea"/>
        <a:cs typeface="+mn-cs"/>
      </a:defRPr>
    </a:lvl4pPr>
    <a:lvl5pPr marL="3656868" algn="l" defTabSz="914217" rtl="0" eaLnBrk="1" latinLnBrk="0" hangingPunct="1">
      <a:defRPr sz="2400" b="0" i="0" kern="1200">
        <a:solidFill>
          <a:schemeClr val="tx1"/>
        </a:solidFill>
        <a:latin typeface="Source Sans Pro Light"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941971820"/>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siness Model">
    <p:spTree>
      <p:nvGrpSpPr>
        <p:cNvPr id="1" name=""/>
        <p:cNvGrpSpPr/>
        <p:nvPr/>
      </p:nvGrpSpPr>
      <p:grpSpPr>
        <a:xfrm>
          <a:off x="0" y="0"/>
          <a:ext cx="0" cy="0"/>
          <a:chOff x="0" y="0"/>
          <a:chExt cx="0" cy="0"/>
        </a:xfrm>
      </p:grpSpPr>
      <p:sp>
        <p:nvSpPr>
          <p:cNvPr id="17" name="Picture Placeholder 13"/>
          <p:cNvSpPr>
            <a:spLocks noGrp="1"/>
          </p:cNvSpPr>
          <p:nvPr>
            <p:ph type="pic" sz="quarter" idx="22"/>
          </p:nvPr>
        </p:nvSpPr>
        <p:spPr>
          <a:xfrm>
            <a:off x="1727123" y="3643756"/>
            <a:ext cx="20811894" cy="4973444"/>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8748576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Picture Placeholder 13"/>
          <p:cNvSpPr>
            <a:spLocks noGrp="1"/>
          </p:cNvSpPr>
          <p:nvPr>
            <p:ph type="pic" sz="quarter" idx="22"/>
          </p:nvPr>
        </p:nvSpPr>
        <p:spPr>
          <a:xfrm>
            <a:off x="0" y="3969834"/>
            <a:ext cx="24377650" cy="6936059"/>
          </a:xfrm>
          <a:effectLst/>
        </p:spPr>
        <p:txBody>
          <a:bodyPr>
            <a:normAutofit/>
          </a:bodyPr>
          <a:lstStyle>
            <a:lvl1pPr marL="0" indent="0">
              <a:buNone/>
              <a:defRPr sz="28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507656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m Organization">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17944053" y="5276110"/>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
        <p:nvSpPr>
          <p:cNvPr id="15" name="Picture Placeholder 13"/>
          <p:cNvSpPr>
            <a:spLocks noGrp="1"/>
          </p:cNvSpPr>
          <p:nvPr>
            <p:ph type="pic" sz="quarter" idx="14"/>
          </p:nvPr>
        </p:nvSpPr>
        <p:spPr>
          <a:xfrm>
            <a:off x="12711273" y="1069071"/>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
        <p:nvSpPr>
          <p:cNvPr id="16" name="Picture Placeholder 13"/>
          <p:cNvSpPr>
            <a:spLocks noGrp="1"/>
          </p:cNvSpPr>
          <p:nvPr>
            <p:ph type="pic" sz="quarter" idx="15"/>
          </p:nvPr>
        </p:nvSpPr>
        <p:spPr>
          <a:xfrm>
            <a:off x="7475271" y="5276110"/>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
        <p:nvSpPr>
          <p:cNvPr id="17" name="Picture Placeholder 13"/>
          <p:cNvSpPr>
            <a:spLocks noGrp="1"/>
          </p:cNvSpPr>
          <p:nvPr>
            <p:ph type="pic" sz="quarter" idx="16"/>
          </p:nvPr>
        </p:nvSpPr>
        <p:spPr>
          <a:xfrm>
            <a:off x="10964865" y="9527832"/>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
        <p:nvSpPr>
          <p:cNvPr id="18" name="Picture Placeholder 13"/>
          <p:cNvSpPr>
            <a:spLocks noGrp="1"/>
          </p:cNvSpPr>
          <p:nvPr>
            <p:ph type="pic" sz="quarter" idx="17"/>
          </p:nvPr>
        </p:nvSpPr>
        <p:spPr>
          <a:xfrm>
            <a:off x="17944052" y="9527832"/>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
        <p:nvSpPr>
          <p:cNvPr id="19" name="Picture Placeholder 13"/>
          <p:cNvSpPr>
            <a:spLocks noGrp="1"/>
          </p:cNvSpPr>
          <p:nvPr>
            <p:ph type="pic" sz="quarter" idx="18"/>
          </p:nvPr>
        </p:nvSpPr>
        <p:spPr>
          <a:xfrm>
            <a:off x="3987289" y="9527832"/>
            <a:ext cx="2539497" cy="2537886"/>
          </a:xfrm>
          <a:prstGeom prst="ellipse">
            <a:avLst/>
          </a:prstGeom>
          <a:effectLst/>
        </p:spPr>
        <p:txBody>
          <a:bodyPr>
            <a:normAutofit/>
          </a:bodyPr>
          <a:lstStyle>
            <a:lvl1pPr marL="0" indent="0">
              <a:buNone/>
              <a:defRPr sz="2300">
                <a:ln>
                  <a:noFill/>
                </a:ln>
                <a:solidFill>
                  <a:schemeClr val="bg1">
                    <a:lumMod val="85000"/>
                  </a:schemeClr>
                </a:solidFill>
                <a:latin typeface="Lato" charset="0"/>
                <a:ea typeface="Lato" charset="0"/>
                <a:cs typeface="Lato" charset="0"/>
              </a:defRPr>
            </a:lvl1pPr>
          </a:lstStyle>
          <a:p>
            <a:endParaRPr lang="en-US" dirty="0"/>
          </a:p>
        </p:txBody>
      </p:sp>
    </p:spTree>
    <p:extLst>
      <p:ext uri="{BB962C8B-B14F-4D97-AF65-F5344CB8AC3E}">
        <p14:creationId xmlns:p14="http://schemas.microsoft.com/office/powerpoint/2010/main" val="155049405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eet_theceo">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2306982" y="4722122"/>
            <a:ext cx="4665817" cy="4665817"/>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8066310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12" name="Picture Placeholder 13"/>
          <p:cNvSpPr>
            <a:spLocks noGrp="1"/>
          </p:cNvSpPr>
          <p:nvPr>
            <p:ph type="pic" sz="quarter" idx="13"/>
          </p:nvPr>
        </p:nvSpPr>
        <p:spPr>
          <a:xfrm>
            <a:off x="7957595" y="4523250"/>
            <a:ext cx="3461551" cy="3750596"/>
          </a:xfrm>
          <a:effectLst/>
        </p:spPr>
        <p:txBody>
          <a:bodyPr>
            <a:normAutofit/>
          </a:bodyPr>
          <a:lstStyle>
            <a:lvl1pPr marL="0" indent="0">
              <a:buNone/>
              <a:defRPr sz="2400">
                <a:ln>
                  <a:noFill/>
                </a:ln>
                <a:solidFill>
                  <a:schemeClr val="bg1">
                    <a:lumMod val="85000"/>
                  </a:schemeClr>
                </a:solidFill>
              </a:defRPr>
            </a:lvl1pPr>
          </a:lstStyle>
          <a:p>
            <a:endParaRPr lang="en-US" dirty="0"/>
          </a:p>
        </p:txBody>
      </p:sp>
      <p:sp>
        <p:nvSpPr>
          <p:cNvPr id="13" name="Picture Placeholder 13"/>
          <p:cNvSpPr>
            <a:spLocks noGrp="1"/>
          </p:cNvSpPr>
          <p:nvPr>
            <p:ph type="pic" sz="quarter" idx="14"/>
          </p:nvPr>
        </p:nvSpPr>
        <p:spPr>
          <a:xfrm>
            <a:off x="13038901" y="4523250"/>
            <a:ext cx="3461551" cy="3750596"/>
          </a:xfrm>
          <a:effectLst/>
        </p:spPr>
        <p:txBody>
          <a:bodyPr>
            <a:normAutofit/>
          </a:bodyPr>
          <a:lstStyle>
            <a:lvl1pPr marL="0" indent="0">
              <a:buNone/>
              <a:defRPr sz="2400">
                <a:ln>
                  <a:noFill/>
                </a:ln>
                <a:solidFill>
                  <a:schemeClr val="bg1">
                    <a:lumMod val="85000"/>
                  </a:schemeClr>
                </a:solidFill>
              </a:defRPr>
            </a:lvl1pPr>
          </a:lstStyle>
          <a:p>
            <a:endParaRPr lang="en-US" dirty="0"/>
          </a:p>
        </p:txBody>
      </p:sp>
      <p:sp>
        <p:nvSpPr>
          <p:cNvPr id="14" name="Picture Placeholder 13"/>
          <p:cNvSpPr>
            <a:spLocks noGrp="1"/>
          </p:cNvSpPr>
          <p:nvPr>
            <p:ph type="pic" sz="quarter" idx="15"/>
          </p:nvPr>
        </p:nvSpPr>
        <p:spPr>
          <a:xfrm>
            <a:off x="18252670" y="4523250"/>
            <a:ext cx="3461551" cy="3750596"/>
          </a:xfrm>
          <a:effectLst/>
        </p:spPr>
        <p:txBody>
          <a:bodyPr>
            <a:normAutofit/>
          </a:bodyPr>
          <a:lstStyle>
            <a:lvl1pPr marL="0" indent="0">
              <a:buNone/>
              <a:defRPr sz="2400">
                <a:ln>
                  <a:noFill/>
                </a:ln>
                <a:solidFill>
                  <a:schemeClr val="bg1">
                    <a:lumMod val="85000"/>
                  </a:schemeClr>
                </a:solidFill>
              </a:defRPr>
            </a:lvl1pPr>
          </a:lstStyle>
          <a:p>
            <a:endParaRPr lang="en-US" dirty="0"/>
          </a:p>
        </p:txBody>
      </p:sp>
      <p:sp>
        <p:nvSpPr>
          <p:cNvPr id="15" name="Picture Placeholder 13"/>
          <p:cNvSpPr>
            <a:spLocks noGrp="1"/>
          </p:cNvSpPr>
          <p:nvPr>
            <p:ph type="pic" sz="quarter" idx="16"/>
          </p:nvPr>
        </p:nvSpPr>
        <p:spPr>
          <a:xfrm>
            <a:off x="2743826" y="4523250"/>
            <a:ext cx="3461551" cy="3750596"/>
          </a:xfrm>
          <a:effectLst/>
        </p:spPr>
        <p:txBody>
          <a:bodyPr>
            <a:normAutofit/>
          </a:bodyPr>
          <a:lstStyle>
            <a:lvl1pPr marL="0" indent="0">
              <a:buNone/>
              <a:defRPr sz="24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83560277"/>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Pad_features">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9846195" y="4469586"/>
            <a:ext cx="4739600" cy="6324794"/>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38202038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ortfolio-3">
    <p:spTree>
      <p:nvGrpSpPr>
        <p:cNvPr id="1" name=""/>
        <p:cNvGrpSpPr/>
        <p:nvPr/>
      </p:nvGrpSpPr>
      <p:grpSpPr>
        <a:xfrm>
          <a:off x="0" y="0"/>
          <a:ext cx="0" cy="0"/>
          <a:chOff x="0" y="0"/>
          <a:chExt cx="0" cy="0"/>
        </a:xfrm>
      </p:grpSpPr>
      <p:sp>
        <p:nvSpPr>
          <p:cNvPr id="11" name="Picture Placeholder 13"/>
          <p:cNvSpPr>
            <a:spLocks noGrp="1"/>
          </p:cNvSpPr>
          <p:nvPr>
            <p:ph type="pic" sz="quarter" idx="11"/>
          </p:nvPr>
        </p:nvSpPr>
        <p:spPr>
          <a:xfrm>
            <a:off x="16829522" y="3204292"/>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12" name="Picture Placeholder 13"/>
          <p:cNvSpPr>
            <a:spLocks noGrp="1"/>
          </p:cNvSpPr>
          <p:nvPr>
            <p:ph type="pic" sz="quarter" idx="12"/>
          </p:nvPr>
        </p:nvSpPr>
        <p:spPr>
          <a:xfrm>
            <a:off x="12211127" y="7832165"/>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13" name="Picture Placeholder 13"/>
          <p:cNvSpPr>
            <a:spLocks noGrp="1"/>
          </p:cNvSpPr>
          <p:nvPr>
            <p:ph type="pic" sz="quarter" idx="13"/>
          </p:nvPr>
        </p:nvSpPr>
        <p:spPr>
          <a:xfrm>
            <a:off x="7586763" y="3204292"/>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15" name="Picture Placeholder 13"/>
          <p:cNvSpPr>
            <a:spLocks noGrp="1"/>
          </p:cNvSpPr>
          <p:nvPr>
            <p:ph type="pic" sz="quarter" idx="14"/>
          </p:nvPr>
        </p:nvSpPr>
        <p:spPr>
          <a:xfrm>
            <a:off x="2954535" y="7832165"/>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6" name="Picture Placeholder 13"/>
          <p:cNvSpPr>
            <a:spLocks noGrp="1"/>
          </p:cNvSpPr>
          <p:nvPr>
            <p:ph type="pic" sz="quarter" idx="15"/>
          </p:nvPr>
        </p:nvSpPr>
        <p:spPr>
          <a:xfrm>
            <a:off x="16829522" y="7832165"/>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7" name="Picture Placeholder 13"/>
          <p:cNvSpPr>
            <a:spLocks noGrp="1"/>
          </p:cNvSpPr>
          <p:nvPr>
            <p:ph type="pic" sz="quarter" idx="16"/>
          </p:nvPr>
        </p:nvSpPr>
        <p:spPr>
          <a:xfrm>
            <a:off x="7586763" y="7832165"/>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8" name="Picture Placeholder 13"/>
          <p:cNvSpPr>
            <a:spLocks noGrp="1"/>
          </p:cNvSpPr>
          <p:nvPr>
            <p:ph type="pic" sz="quarter" idx="17"/>
          </p:nvPr>
        </p:nvSpPr>
        <p:spPr>
          <a:xfrm>
            <a:off x="12211127" y="3204292"/>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
        <p:nvSpPr>
          <p:cNvPr id="9" name="Picture Placeholder 13"/>
          <p:cNvSpPr>
            <a:spLocks noGrp="1"/>
          </p:cNvSpPr>
          <p:nvPr>
            <p:ph type="pic" sz="quarter" idx="18"/>
          </p:nvPr>
        </p:nvSpPr>
        <p:spPr>
          <a:xfrm>
            <a:off x="2954535" y="3204292"/>
            <a:ext cx="4626864" cy="4630586"/>
          </a:xfrm>
          <a:ln>
            <a:noFill/>
          </a:ln>
          <a:effectLst/>
        </p:spPr>
        <p:txBody>
          <a:bodyPr>
            <a:normAutofit/>
          </a:bodyPr>
          <a:lstStyle>
            <a:lvl1pPr marL="0" indent="0">
              <a:buNone/>
              <a:defRPr sz="2399" b="0" i="0">
                <a:ln>
                  <a:noFill/>
                </a:ln>
                <a:solidFill>
                  <a:schemeClr val="tx1"/>
                </a:solidFill>
                <a:latin typeface="Source Sans Pro Light" charset="0"/>
                <a:cs typeface="Source Sans Pro Light" charset="0"/>
              </a:defRPr>
            </a:lvl1pPr>
          </a:lstStyle>
          <a:p>
            <a:endParaRPr lang="en-US" dirty="0"/>
          </a:p>
        </p:txBody>
      </p:sp>
    </p:spTree>
    <p:extLst>
      <p:ext uri="{BB962C8B-B14F-4D97-AF65-F5344CB8AC3E}">
        <p14:creationId xmlns:p14="http://schemas.microsoft.com/office/powerpoint/2010/main" val="174296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bile_devices">
    <p:spTree>
      <p:nvGrpSpPr>
        <p:cNvPr id="1" name=""/>
        <p:cNvGrpSpPr/>
        <p:nvPr/>
      </p:nvGrpSpPr>
      <p:grpSpPr>
        <a:xfrm>
          <a:off x="0" y="0"/>
          <a:ext cx="0" cy="0"/>
          <a:chOff x="0" y="0"/>
          <a:chExt cx="0" cy="0"/>
        </a:xfrm>
      </p:grpSpPr>
      <p:sp>
        <p:nvSpPr>
          <p:cNvPr id="10" name="Picture Placeholder 2"/>
          <p:cNvSpPr>
            <a:spLocks noGrp="1" noChangeAspect="1"/>
          </p:cNvSpPr>
          <p:nvPr>
            <p:ph type="pic" sz="quarter" idx="25"/>
          </p:nvPr>
        </p:nvSpPr>
        <p:spPr>
          <a:xfrm>
            <a:off x="10690548" y="3742461"/>
            <a:ext cx="3010509" cy="5334632"/>
          </a:xfrm>
        </p:spPr>
        <p:txBody>
          <a:bodyPr anchor="t">
            <a:normAutofit/>
          </a:bodyPr>
          <a:lstStyle>
            <a:lvl1pPr marL="0" indent="0" algn="ctr">
              <a:buNone/>
              <a:defRPr sz="2199">
                <a:latin typeface="Lato" charset="0"/>
                <a:ea typeface="Lato" charset="0"/>
                <a:cs typeface="Lato" charset="0"/>
              </a:defRPr>
            </a:lvl1pPr>
          </a:lstStyle>
          <a:p>
            <a:endParaRPr lang="id-ID" dirty="0"/>
          </a:p>
        </p:txBody>
      </p:sp>
      <p:sp>
        <p:nvSpPr>
          <p:cNvPr id="11" name="Picture Placeholder 2"/>
          <p:cNvSpPr>
            <a:spLocks noGrp="1" noChangeAspect="1"/>
          </p:cNvSpPr>
          <p:nvPr>
            <p:ph type="pic" sz="quarter" idx="26"/>
          </p:nvPr>
        </p:nvSpPr>
        <p:spPr>
          <a:xfrm>
            <a:off x="17048552" y="3742461"/>
            <a:ext cx="3010509" cy="5334632"/>
          </a:xfrm>
        </p:spPr>
        <p:txBody>
          <a:bodyPr anchor="t">
            <a:normAutofit/>
          </a:bodyPr>
          <a:lstStyle>
            <a:lvl1pPr marL="0" indent="0" algn="ctr">
              <a:buNone/>
              <a:defRPr sz="2199">
                <a:latin typeface="Lato" charset="0"/>
                <a:ea typeface="Lato" charset="0"/>
                <a:cs typeface="Lato" charset="0"/>
              </a:defRPr>
            </a:lvl1pPr>
          </a:lstStyle>
          <a:p>
            <a:endParaRPr lang="id-ID" dirty="0"/>
          </a:p>
        </p:txBody>
      </p:sp>
      <p:sp>
        <p:nvSpPr>
          <p:cNvPr id="12" name="Picture Placeholder 2"/>
          <p:cNvSpPr>
            <a:spLocks noGrp="1" noChangeAspect="1"/>
          </p:cNvSpPr>
          <p:nvPr>
            <p:ph type="pic" sz="quarter" idx="27"/>
          </p:nvPr>
        </p:nvSpPr>
        <p:spPr>
          <a:xfrm>
            <a:off x="4304691" y="3742461"/>
            <a:ext cx="3010509" cy="5334632"/>
          </a:xfrm>
        </p:spPr>
        <p:txBody>
          <a:bodyPr anchor="t">
            <a:normAutofit/>
          </a:bodyPr>
          <a:lstStyle>
            <a:lvl1pPr marL="0" indent="0" algn="ctr">
              <a:buNone/>
              <a:defRPr sz="2199">
                <a:latin typeface="Lato" charset="0"/>
                <a:ea typeface="Lato" charset="0"/>
                <a:cs typeface="Lato" charset="0"/>
              </a:defRPr>
            </a:lvl1pPr>
          </a:lstStyle>
          <a:p>
            <a:endParaRPr lang="id-ID" dirty="0"/>
          </a:p>
        </p:txBody>
      </p:sp>
    </p:spTree>
    <p:extLst>
      <p:ext uri="{BB962C8B-B14F-4D97-AF65-F5344CB8AC3E}">
        <p14:creationId xmlns:p14="http://schemas.microsoft.com/office/powerpoint/2010/main" val="2474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Mobile_devices">
    <p:spTree>
      <p:nvGrpSpPr>
        <p:cNvPr id="1" name=""/>
        <p:cNvGrpSpPr/>
        <p:nvPr/>
      </p:nvGrpSpPr>
      <p:grpSpPr>
        <a:xfrm>
          <a:off x="0" y="0"/>
          <a:ext cx="0" cy="0"/>
          <a:chOff x="0" y="0"/>
          <a:chExt cx="0" cy="0"/>
        </a:xfrm>
      </p:grpSpPr>
      <p:sp>
        <p:nvSpPr>
          <p:cNvPr id="7" name="Picture Placeholder 2"/>
          <p:cNvSpPr>
            <a:spLocks noGrp="1" noChangeAspect="1"/>
          </p:cNvSpPr>
          <p:nvPr>
            <p:ph type="pic" sz="quarter" idx="26"/>
          </p:nvPr>
        </p:nvSpPr>
        <p:spPr>
          <a:xfrm>
            <a:off x="12590551" y="4478441"/>
            <a:ext cx="3425086" cy="6069264"/>
          </a:xfrm>
        </p:spPr>
        <p:txBody>
          <a:bodyPr anchor="t">
            <a:normAutofit/>
          </a:bodyPr>
          <a:lstStyle>
            <a:lvl1pPr marL="0" indent="0" algn="ctr">
              <a:buNone/>
              <a:defRPr sz="2199">
                <a:latin typeface="Lato" charset="0"/>
                <a:ea typeface="Lato" charset="0"/>
                <a:cs typeface="Lato" charset="0"/>
              </a:defRPr>
            </a:lvl1pPr>
          </a:lstStyle>
          <a:p>
            <a:endParaRPr lang="id-ID" dirty="0"/>
          </a:p>
        </p:txBody>
      </p:sp>
      <p:sp>
        <p:nvSpPr>
          <p:cNvPr id="8" name="Picture Placeholder 2"/>
          <p:cNvSpPr>
            <a:spLocks noGrp="1" noChangeAspect="1"/>
          </p:cNvSpPr>
          <p:nvPr>
            <p:ph type="pic" sz="quarter" idx="27"/>
          </p:nvPr>
        </p:nvSpPr>
        <p:spPr>
          <a:xfrm>
            <a:off x="8328299" y="4478441"/>
            <a:ext cx="3425086" cy="6069264"/>
          </a:xfrm>
        </p:spPr>
        <p:txBody>
          <a:bodyPr anchor="t">
            <a:normAutofit/>
          </a:bodyPr>
          <a:lstStyle>
            <a:lvl1pPr marL="0" indent="0" algn="ctr">
              <a:buNone/>
              <a:defRPr sz="2199">
                <a:latin typeface="Lato" charset="0"/>
                <a:ea typeface="Lato" charset="0"/>
                <a:cs typeface="Lato" charset="0"/>
              </a:defRPr>
            </a:lvl1pPr>
          </a:lstStyle>
          <a:p>
            <a:endParaRPr lang="id-ID" dirty="0"/>
          </a:p>
        </p:txBody>
      </p:sp>
    </p:spTree>
    <p:extLst>
      <p:ext uri="{BB962C8B-B14F-4D97-AF65-F5344CB8AC3E}">
        <p14:creationId xmlns:p14="http://schemas.microsoft.com/office/powerpoint/2010/main" val="82755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b="0" i="0">
                <a:solidFill>
                  <a:schemeClr val="tx1">
                    <a:tint val="75000"/>
                  </a:schemeClr>
                </a:solidFill>
                <a:latin typeface="Source Sans Pro Regular" charset="0"/>
              </a:defRPr>
            </a:lvl1pPr>
          </a:lstStyle>
          <a:p>
            <a:fld id="{C764DE79-268F-4C1A-8933-263129D2AF90}" type="datetimeFigureOut">
              <a:rPr lang="en-US" smtClean="0"/>
              <a:pPr/>
              <a:t>2/15/22</a:t>
            </a:fld>
            <a:endParaRPr lang="en-US" dirty="0"/>
          </a:p>
        </p:txBody>
      </p:sp>
      <p:sp>
        <p:nvSpPr>
          <p:cNvPr id="5" name="Footer Placeholder 4"/>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b="0" i="0">
                <a:solidFill>
                  <a:schemeClr val="tx1">
                    <a:tint val="75000"/>
                  </a:schemeClr>
                </a:solidFill>
                <a:latin typeface="Source Sans Pro Regular" charset="0"/>
              </a:defRPr>
            </a:lvl1pPr>
          </a:lstStyle>
          <a:p>
            <a:endParaRPr lang="en-US" dirty="0"/>
          </a:p>
        </p:txBody>
      </p:sp>
      <p:sp>
        <p:nvSpPr>
          <p:cNvPr id="6" name="Slide Number Placeholder 5"/>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b="0" i="0">
                <a:solidFill>
                  <a:schemeClr val="tx1">
                    <a:tint val="75000"/>
                  </a:schemeClr>
                </a:solidFill>
                <a:latin typeface="Source Sans Pro Regular" charset="0"/>
              </a:defRPr>
            </a:lvl1pPr>
          </a:lstStyle>
          <a:p>
            <a:fld id="{48F63A3B-78C7-47BE-AE5E-E10140E04643}" type="slidenum">
              <a:rPr lang="en-US" smtClean="0"/>
              <a:pPr/>
              <a:t>‹#›</a:t>
            </a:fld>
            <a:endParaRPr lang="en-US" dirty="0"/>
          </a:p>
        </p:txBody>
      </p:sp>
      <p:sp>
        <p:nvSpPr>
          <p:cNvPr id="10" name="Rectangle 1"/>
          <p:cNvSpPr>
            <a:spLocks/>
          </p:cNvSpPr>
          <p:nvPr userDrawn="1"/>
        </p:nvSpPr>
        <p:spPr bwMode="auto">
          <a:xfrm>
            <a:off x="1675964" y="12893160"/>
            <a:ext cx="5232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sz="2400" b="1" spc="150" dirty="0">
                <a:solidFill>
                  <a:schemeClr val="bg1">
                    <a:lumMod val="75000"/>
                  </a:schemeClr>
                </a:solidFill>
                <a:latin typeface="Source Sans Pro"/>
                <a:ea typeface="ＭＳ Ｐゴシック" charset="0"/>
                <a:cs typeface="Source Sans Pro"/>
                <a:sym typeface="Bebas Neue" charset="0"/>
              </a:rPr>
              <a:t>Foundational </a:t>
            </a:r>
            <a:r>
              <a:rPr lang="en-US" sz="2400" b="0" i="0" spc="150" dirty="0">
                <a:solidFill>
                  <a:schemeClr val="bg1">
                    <a:lumMod val="75000"/>
                  </a:schemeClr>
                </a:solidFill>
                <a:latin typeface="Source Sans Pro Light" charset="0"/>
                <a:ea typeface="Source Sans Pro Light" charset="0"/>
                <a:cs typeface="Source Sans Pro Light" charset="0"/>
                <a:sym typeface="Bebas Neue" charset="0"/>
              </a:rPr>
              <a:t>Estate Planning Tools</a:t>
            </a:r>
          </a:p>
        </p:txBody>
      </p:sp>
    </p:spTree>
    <p:extLst>
      <p:ext uri="{BB962C8B-B14F-4D97-AF65-F5344CB8AC3E}">
        <p14:creationId xmlns:p14="http://schemas.microsoft.com/office/powerpoint/2010/main" val="984762260"/>
      </p:ext>
    </p:extLst>
  </p:cSld>
  <p:clrMap bg1="lt1" tx1="dk1" bg2="lt2" tx2="dk2" accent1="accent1" accent2="accent2" accent3="accent3" accent4="accent4" accent5="accent5" accent6="accent6" hlink="hlink" folHlink="folHlink"/>
  <p:sldLayoutIdLst>
    <p:sldLayoutId id="2147483978" r:id="rId1"/>
    <p:sldLayoutId id="2147484016" r:id="rId2"/>
    <p:sldLayoutId id="2147484012" r:id="rId3"/>
    <p:sldLayoutId id="2147484014" r:id="rId4"/>
    <p:sldLayoutId id="2147484015" r:id="rId5"/>
    <p:sldLayoutId id="2147484010" r:id="rId6"/>
    <p:sldLayoutId id="2147484022" r:id="rId7"/>
    <p:sldLayoutId id="2147484024" r:id="rId8"/>
    <p:sldLayoutId id="2147484027" r:id="rId9"/>
    <p:sldLayoutId id="2147484030" r:id="rId10"/>
  </p:sldLayoutIdLst>
  <p:hf hdr="0" ftr="0" dt="0"/>
  <p:txStyles>
    <p:titleStyle>
      <a:lvl1pPr algn="l" defTabSz="1828343" rtl="0" eaLnBrk="1" latinLnBrk="0" hangingPunct="1">
        <a:lnSpc>
          <a:spcPct val="90000"/>
        </a:lnSpc>
        <a:spcBef>
          <a:spcPct val="0"/>
        </a:spcBef>
        <a:buNone/>
        <a:defRPr sz="8798" b="0" i="0" kern="1200">
          <a:solidFill>
            <a:schemeClr val="tx1"/>
          </a:solidFill>
          <a:latin typeface="Lato Light" charset="0"/>
          <a:ea typeface="Lato Light" charset="0"/>
          <a:cs typeface="Lato Light" charset="0"/>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b="0" i="0" kern="1200">
          <a:solidFill>
            <a:schemeClr val="tx1"/>
          </a:solidFill>
          <a:latin typeface="Lato Light" charset="0"/>
          <a:ea typeface="Lato Light" charset="0"/>
          <a:cs typeface="Lato Light" charset="0"/>
        </a:defRPr>
      </a:lvl1pPr>
      <a:lvl2pPr marL="1371257" indent="-457086" algn="l" defTabSz="1828343" rtl="0" eaLnBrk="1" latinLnBrk="0" hangingPunct="1">
        <a:lnSpc>
          <a:spcPct val="90000"/>
        </a:lnSpc>
        <a:spcBef>
          <a:spcPts val="1000"/>
        </a:spcBef>
        <a:buFont typeface="Arial" panose="020B0604020202020204" pitchFamily="34" charset="0"/>
        <a:buChar char="•"/>
        <a:defRPr sz="4799" b="0" i="0" kern="1200">
          <a:solidFill>
            <a:schemeClr val="tx1"/>
          </a:solidFill>
          <a:latin typeface="Lato Light" charset="0"/>
          <a:ea typeface="Lato Light" charset="0"/>
          <a:cs typeface="Lato Light" charset="0"/>
        </a:defRPr>
      </a:lvl2pPr>
      <a:lvl3pPr marL="2285429" indent="-457086" algn="l" defTabSz="1828343" rtl="0" eaLnBrk="1" latinLnBrk="0" hangingPunct="1">
        <a:lnSpc>
          <a:spcPct val="90000"/>
        </a:lnSpc>
        <a:spcBef>
          <a:spcPts val="1000"/>
        </a:spcBef>
        <a:buFont typeface="Arial" panose="020B0604020202020204" pitchFamily="34" charset="0"/>
        <a:buChar char="•"/>
        <a:defRPr sz="3999" b="0" i="0" kern="1200">
          <a:solidFill>
            <a:schemeClr val="tx1"/>
          </a:solidFill>
          <a:latin typeface="Lato Light" charset="0"/>
          <a:ea typeface="Lato Light" charset="0"/>
          <a:cs typeface="Lato Light" charset="0"/>
        </a:defRPr>
      </a:lvl3pPr>
      <a:lvl4pPr marL="3199600"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charset="0"/>
          <a:ea typeface="Lato Light" charset="0"/>
          <a:cs typeface="Lato Light" charset="0"/>
        </a:defRPr>
      </a:lvl4pPr>
      <a:lvl5pPr marL="4113771" indent="-457086" algn="l" defTabSz="1828343" rtl="0" eaLnBrk="1" latinLnBrk="0" hangingPunct="1">
        <a:lnSpc>
          <a:spcPct val="90000"/>
        </a:lnSpc>
        <a:spcBef>
          <a:spcPts val="1000"/>
        </a:spcBef>
        <a:buFont typeface="Arial" panose="020B0604020202020204" pitchFamily="34" charset="0"/>
        <a:buChar char="•"/>
        <a:defRPr sz="3599" b="0" i="0" kern="1200">
          <a:solidFill>
            <a:schemeClr val="tx1"/>
          </a:solidFill>
          <a:latin typeface="Lato Light" charset="0"/>
          <a:ea typeface="Lato Light" charset="0"/>
          <a:cs typeface="Lato Light" charset="0"/>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24377650" cy="13716000"/>
          </a:xfrm>
          <a:prstGeom prst="rect">
            <a:avLst/>
          </a:prstGeom>
          <a:gradFill>
            <a:gsLst>
              <a:gs pos="0">
                <a:srgbClr val="1D447C"/>
              </a:gs>
              <a:gs pos="100000">
                <a:srgbClr val="041B31">
                  <a:alpha val="68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charset="0"/>
            </a:endParaRPr>
          </a:p>
        </p:txBody>
      </p:sp>
      <p:sp>
        <p:nvSpPr>
          <p:cNvPr id="92" name="Rectangle 1"/>
          <p:cNvSpPr>
            <a:spLocks/>
          </p:cNvSpPr>
          <p:nvPr/>
        </p:nvSpPr>
        <p:spPr bwMode="auto">
          <a:xfrm>
            <a:off x="11085347" y="11398846"/>
            <a:ext cx="22497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000" spc="150" dirty="0">
                <a:solidFill>
                  <a:schemeClr val="bg1"/>
                </a:solidFill>
                <a:latin typeface="Lato" charset="0"/>
                <a:ea typeface="Lato" charset="0"/>
                <a:cs typeface="Lato" charset="0"/>
                <a:sym typeface="Bebas Neue" charset="0"/>
              </a:rPr>
              <a:t>Tiffany R. Gorton</a:t>
            </a:r>
            <a:endParaRPr lang="en-US" sz="3200" spc="150" dirty="0">
              <a:solidFill>
                <a:schemeClr val="bg1"/>
              </a:solidFill>
              <a:latin typeface="Lato" charset="0"/>
              <a:ea typeface="Lato" charset="0"/>
              <a:cs typeface="Lato" charset="0"/>
              <a:sym typeface="Bebas Neue" charset="0"/>
            </a:endParaRPr>
          </a:p>
        </p:txBody>
      </p:sp>
      <p:grpSp>
        <p:nvGrpSpPr>
          <p:cNvPr id="2" name="Group 1"/>
          <p:cNvGrpSpPr/>
          <p:nvPr/>
        </p:nvGrpSpPr>
        <p:grpSpPr>
          <a:xfrm>
            <a:off x="446016" y="3794101"/>
            <a:ext cx="23485646" cy="7509463"/>
            <a:chOff x="446018" y="4024718"/>
            <a:chExt cx="23485646" cy="7509463"/>
          </a:xfrm>
        </p:grpSpPr>
        <p:sp>
          <p:nvSpPr>
            <p:cNvPr id="91" name="Rectangle 1"/>
            <p:cNvSpPr>
              <a:spLocks/>
            </p:cNvSpPr>
            <p:nvPr/>
          </p:nvSpPr>
          <p:spPr bwMode="auto">
            <a:xfrm>
              <a:off x="446018" y="4024718"/>
              <a:ext cx="23485646" cy="516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lnSpc>
                  <a:spcPts val="13500"/>
                </a:lnSpc>
              </a:pPr>
              <a:r>
                <a:rPr lang="en-US" sz="10000" spc="600" dirty="0" smtClean="0">
                  <a:solidFill>
                    <a:schemeClr val="bg1"/>
                  </a:solidFill>
                  <a:latin typeface="Source Sans Pro Light" panose="020B0403030403020204" pitchFamily="34" charset="0"/>
                  <a:ea typeface="Source Sans Pro Light" panose="020B0403030403020204" pitchFamily="34" charset="0"/>
                  <a:cs typeface="Source Sans Pro"/>
                  <a:sym typeface="Bebas Neue" charset="0"/>
                </a:rPr>
                <a:t>ESTATE PLANNING BASICS:WILLS</a:t>
              </a:r>
              <a:r>
                <a:rPr lang="en-US" sz="10000" spc="600" dirty="0" smtClean="0">
                  <a:solidFill>
                    <a:schemeClr val="bg1"/>
                  </a:solidFill>
                  <a:latin typeface="Source Sans Pro Light" panose="020B0403030403020204" pitchFamily="34" charset="0"/>
                  <a:ea typeface="Source Sans Pro Light" panose="020B0403030403020204" pitchFamily="34" charset="0"/>
                  <a:cs typeface="Source Sans Pro"/>
                  <a:sym typeface="Bebas Neue" charset="0"/>
                </a:rPr>
                <a:t>,</a:t>
              </a:r>
            </a:p>
            <a:p>
              <a:pPr algn="ctr">
                <a:lnSpc>
                  <a:spcPts val="13500"/>
                </a:lnSpc>
              </a:pPr>
              <a:r>
                <a:rPr lang="en-US" sz="10000" spc="600" dirty="0" smtClean="0">
                  <a:solidFill>
                    <a:schemeClr val="bg1"/>
                  </a:solidFill>
                  <a:latin typeface="Source Sans Pro Light" panose="020B0403030403020204" pitchFamily="34" charset="0"/>
                  <a:ea typeface="Source Sans Pro Light" panose="020B0403030403020204" pitchFamily="34" charset="0"/>
                  <a:cs typeface="Source Sans Pro"/>
                  <a:sym typeface="Bebas Neue" charset="0"/>
                </a:rPr>
                <a:t>TRUSTS AND </a:t>
              </a:r>
            </a:p>
            <a:p>
              <a:pPr algn="ctr">
                <a:lnSpc>
                  <a:spcPts val="13500"/>
                </a:lnSpc>
              </a:pPr>
              <a:r>
                <a:rPr lang="en-US" sz="10000" spc="600" dirty="0" smtClean="0">
                  <a:solidFill>
                    <a:schemeClr val="bg1"/>
                  </a:solidFill>
                  <a:latin typeface="Source Sans Pro Light" panose="020B0403030403020204" pitchFamily="34" charset="0"/>
                  <a:ea typeface="Source Sans Pro Light" panose="020B0403030403020204" pitchFamily="34" charset="0"/>
                  <a:cs typeface="Source Sans Pro"/>
                  <a:sym typeface="Bebas Neue" charset="0"/>
                </a:rPr>
                <a:t>POWERS OF ATTORNEY, OH MY!</a:t>
              </a:r>
              <a:endParaRPr lang="en-US" sz="10000" spc="600" dirty="0" smtClean="0">
                <a:solidFill>
                  <a:schemeClr val="bg1"/>
                </a:solidFill>
                <a:latin typeface="Source Sans Pro Light" panose="020B0403030403020204" pitchFamily="34" charset="0"/>
                <a:ea typeface="Source Sans Pro Light" panose="020B0403030403020204" pitchFamily="34" charset="0"/>
                <a:cs typeface="Source Sans Pro"/>
                <a:sym typeface="Bebas Neue" charset="0"/>
              </a:endParaRPr>
            </a:p>
          </p:txBody>
        </p:sp>
        <p:sp>
          <p:nvSpPr>
            <p:cNvPr id="8" name="Rectangle 1"/>
            <p:cNvSpPr>
              <a:spLocks/>
            </p:cNvSpPr>
            <p:nvPr/>
          </p:nvSpPr>
          <p:spPr bwMode="auto">
            <a:xfrm>
              <a:off x="11781954" y="11103294"/>
              <a:ext cx="8565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2800" spc="150" dirty="0" smtClean="0">
                  <a:solidFill>
                    <a:schemeClr val="bg1"/>
                  </a:solidFill>
                  <a:latin typeface="Lato Light" charset="0"/>
                  <a:ea typeface="Lato Light" charset="0"/>
                  <a:cs typeface="Lato Light" charset="0"/>
                  <a:sym typeface="Bebas Neue" charset="0"/>
                </a:rPr>
                <a:t>2022</a:t>
              </a:r>
              <a:endParaRPr lang="en-US" sz="4000" spc="150" dirty="0">
                <a:solidFill>
                  <a:schemeClr val="bg1"/>
                </a:solidFill>
                <a:latin typeface="Lato Light" charset="0"/>
                <a:ea typeface="Lato Light" charset="0"/>
                <a:cs typeface="Lato Light" charset="0"/>
                <a:sym typeface="Bebas Neue" charset="0"/>
              </a:endParaRPr>
            </a:p>
          </p:txBody>
        </p:sp>
      </p:grpSp>
      <p:pic>
        <p:nvPicPr>
          <p:cNvPr id="6" name="Picture 5" descr="A picture containing drawing, plate&#10;&#10;Description automatically generated">
            <a:extLst>
              <a:ext uri="{FF2B5EF4-FFF2-40B4-BE49-F238E27FC236}">
                <a16:creationId xmlns:a16="http://schemas.microsoft.com/office/drawing/2014/main" xmlns="" id="{89032E86-C174-4745-A163-72585B7F5E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6486" y="11906655"/>
            <a:ext cx="2524833" cy="1349053"/>
          </a:xfrm>
          <a:prstGeom prst="rect">
            <a:avLst/>
          </a:prstGeom>
        </p:spPr>
      </p:pic>
    </p:spTree>
    <p:extLst>
      <p:ext uri="{BB962C8B-B14F-4D97-AF65-F5344CB8AC3E}">
        <p14:creationId xmlns:p14="http://schemas.microsoft.com/office/powerpoint/2010/main" val="15467639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49425" y="3936561"/>
            <a:ext cx="213039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Will</a:t>
            </a:r>
          </a:p>
        </p:txBody>
      </p:sp>
      <p:sp>
        <p:nvSpPr>
          <p:cNvPr id="34" name="Subtitle 2"/>
          <p:cNvSpPr txBox="1">
            <a:spLocks/>
          </p:cNvSpPr>
          <p:nvPr/>
        </p:nvSpPr>
        <p:spPr>
          <a:xfrm>
            <a:off x="9715789" y="1868123"/>
            <a:ext cx="12355647" cy="742158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800" b="1" dirty="0" smtClean="0">
                <a:solidFill>
                  <a:schemeClr val="accent4"/>
                </a:solidFill>
                <a:latin typeface="Source Sans Pro" panose="020B0503030403020204" pitchFamily="34" charset="0"/>
                <a:ea typeface="Source Sans Pro" panose="020B0503030403020204" pitchFamily="34" charset="0"/>
              </a:rPr>
              <a:t>Requirements for a validly executed will:</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Writing</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Signed</a:t>
            </a:r>
          </a:p>
          <a:p>
            <a:pPr marL="2002036" lvl="1" indent="-914400" algn="l">
              <a:buAutoNum type="arabicParenBoth"/>
            </a:pPr>
            <a:r>
              <a:rPr lang="en-US" sz="4800" b="1" dirty="0" smtClean="0">
                <a:solidFill>
                  <a:srgbClr val="041B31"/>
                </a:solidFill>
                <a:latin typeface="Source Sans Pro" panose="020B0503030403020204" pitchFamily="34" charset="0"/>
                <a:ea typeface="Source Sans Pro" panose="020B0503030403020204" pitchFamily="34" charset="0"/>
              </a:rPr>
              <a:t>By Testator</a:t>
            </a:r>
          </a:p>
          <a:p>
            <a:pPr marL="2002036" lvl="1" indent="-914400" algn="l">
              <a:buAutoNum type="arabicParenBoth"/>
            </a:pPr>
            <a:r>
              <a:rPr lang="en-US" sz="4800" b="1" dirty="0" smtClean="0">
                <a:solidFill>
                  <a:srgbClr val="041B31"/>
                </a:solidFill>
                <a:latin typeface="Source Sans Pro" panose="020B0503030403020204" pitchFamily="34" charset="0"/>
                <a:ea typeface="Source Sans Pro" panose="020B0503030403020204" pitchFamily="34" charset="0"/>
              </a:rPr>
              <a:t>By two or more competent witnesses</a:t>
            </a:r>
            <a:endParaRPr lang="en-US" sz="4800" b="1" dirty="0">
              <a:solidFill>
                <a:schemeClr val="accent4"/>
              </a:solidFill>
              <a:latin typeface="Source Sans Pro" panose="020B0503030403020204" pitchFamily="34" charset="0"/>
              <a:ea typeface="Source Sans Pro" panose="020B0503030403020204" pitchFamily="34" charset="0"/>
            </a:endParaRPr>
          </a:p>
          <a:p>
            <a:pPr marL="685800" indent="-685800" algn="l">
              <a:buFont typeface="Arial"/>
              <a:buChar char="•"/>
            </a:pPr>
            <a:r>
              <a:rPr lang="en-US" sz="4000" b="1" dirty="0" smtClean="0">
                <a:solidFill>
                  <a:srgbClr val="041B31"/>
                </a:solidFill>
                <a:latin typeface="Source Sans Pro" panose="020B0503030403020204" pitchFamily="34" charset="0"/>
                <a:ea typeface="Source Sans Pro" panose="020B0503030403020204" pitchFamily="34" charset="0"/>
              </a:rPr>
              <a:t>In the presence of the Testator</a:t>
            </a:r>
            <a:endParaRPr lang="en-US" sz="4000" b="1" dirty="0">
              <a:solidFill>
                <a:srgbClr val="041B31"/>
              </a:solidFill>
              <a:latin typeface="Source Sans Pro" panose="020B0503030403020204" pitchFamily="34" charset="0"/>
              <a:ea typeface="Source Sans Pro" panose="020B0503030403020204" pitchFamily="34" charset="0"/>
            </a:endParaRP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68B7CD46-758D-884B-BEB1-EDE3A5991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25" y="5475443"/>
            <a:ext cx="2414824" cy="2414824"/>
          </a:xfrm>
          <a:prstGeom prst="rect">
            <a:avLst/>
          </a:prstGeom>
        </p:spPr>
      </p:pic>
    </p:spTree>
    <p:extLst>
      <p:ext uri="{BB962C8B-B14F-4D97-AF65-F5344CB8AC3E}">
        <p14:creationId xmlns:p14="http://schemas.microsoft.com/office/powerpoint/2010/main" val="36567454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49425" y="3936561"/>
            <a:ext cx="213039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Will</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68B7CD46-758D-884B-BEB1-EDE3A5991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25" y="5475443"/>
            <a:ext cx="2414824" cy="2414824"/>
          </a:xfrm>
          <a:prstGeom prst="rect">
            <a:avLst/>
          </a:prstGeom>
        </p:spPr>
      </p:pic>
      <p:pic>
        <p:nvPicPr>
          <p:cNvPr id="4" name="Picture 3" descr="Cat Will Cartoo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90287" y="814882"/>
            <a:ext cx="10523296" cy="9926976"/>
          </a:xfrm>
          <a:prstGeom prst="rect">
            <a:avLst/>
          </a:prstGeom>
        </p:spPr>
      </p:pic>
    </p:spTree>
    <p:extLst>
      <p:ext uri="{BB962C8B-B14F-4D97-AF65-F5344CB8AC3E}">
        <p14:creationId xmlns:p14="http://schemas.microsoft.com/office/powerpoint/2010/main" val="24014864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87525" y="2698479"/>
            <a:ext cx="6128281"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Revocable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Living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Trust</a:t>
            </a:r>
          </a:p>
        </p:txBody>
      </p:sp>
      <p:sp>
        <p:nvSpPr>
          <p:cNvPr id="34" name="Subtitle 2"/>
          <p:cNvSpPr txBox="1">
            <a:spLocks/>
          </p:cNvSpPr>
          <p:nvPr/>
        </p:nvSpPr>
        <p:spPr>
          <a:xfrm>
            <a:off x="9715789" y="2698479"/>
            <a:ext cx="12355647" cy="829394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b="1" dirty="0">
                <a:solidFill>
                  <a:schemeClr val="accent4"/>
                </a:solidFill>
                <a:latin typeface="Source Sans Pro" panose="020B0503030403020204" pitchFamily="34" charset="0"/>
                <a:ea typeface="Source Sans Pro" panose="020B0503030403020204" pitchFamily="34" charset="0"/>
              </a:rPr>
              <a:t>This document is active during your lifetime and governs distribution of your assets at your death. </a:t>
            </a:r>
            <a:r>
              <a:rPr lang="en-US" sz="4000" dirty="0">
                <a:latin typeface="Source Sans Pro" panose="020B0503030403020204" pitchFamily="34" charset="0"/>
                <a:ea typeface="Source Sans Pro" panose="020B0503030403020204" pitchFamily="34" charset="0"/>
              </a:rPr>
              <a:t>Like a will, it is completely revocable during your life and you </a:t>
            </a:r>
            <a:r>
              <a:rPr lang="en-US" sz="4000" b="1" dirty="0">
                <a:solidFill>
                  <a:schemeClr val="accent4"/>
                </a:solidFill>
                <a:latin typeface="Source Sans Pro" panose="020B0503030403020204" pitchFamily="34" charset="0"/>
                <a:ea typeface="Source Sans Pro" panose="020B0503030403020204" pitchFamily="34" charset="0"/>
              </a:rPr>
              <a:t>can change it any time. </a:t>
            </a:r>
            <a:br>
              <a:rPr lang="en-US" sz="4000" b="1" dirty="0">
                <a:solidFill>
                  <a:schemeClr val="accent4"/>
                </a:solidFill>
                <a:latin typeface="Source Sans Pro" panose="020B0503030403020204" pitchFamily="34" charset="0"/>
                <a:ea typeface="Source Sans Pro" panose="020B0503030403020204" pitchFamily="34" charset="0"/>
              </a:rPr>
            </a:br>
            <a:r>
              <a:rPr lang="en-US" sz="4000" b="1" dirty="0">
                <a:solidFill>
                  <a:schemeClr val="accent4"/>
                </a:solidFill>
                <a:latin typeface="Source Sans Pro" panose="020B0503030403020204" pitchFamily="34" charset="0"/>
                <a:ea typeface="Source Sans Pro" panose="020B0503030403020204" pitchFamily="34" charset="0"/>
              </a:rPr>
              <a:t/>
            </a:r>
            <a:br>
              <a:rPr lang="en-US" sz="4000" b="1" dirty="0">
                <a:solidFill>
                  <a:schemeClr val="accent4"/>
                </a:solidFill>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It is essentially an entity that holds title to your assets while you are living. Then, at your death, all the assets held in the trust will be distributed according to the terms of the trust agreement. </a:t>
            </a:r>
            <a:r>
              <a:rPr lang="en-US" sz="4000" b="1" dirty="0">
                <a:solidFill>
                  <a:schemeClr val="accent1"/>
                </a:solidFill>
                <a:latin typeface="Source Sans Pro" panose="020B0503030403020204" pitchFamily="34" charset="0"/>
                <a:ea typeface="Source Sans Pro" panose="020B0503030403020204" pitchFamily="34" charset="0"/>
              </a:rPr>
              <a:t>If properly funded during life, probate proceedings may not be necessary at death.</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xmlns="" id="{54937209-79D2-7F4F-AE58-A80AEC3B6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25" y="7637050"/>
            <a:ext cx="1964919" cy="2255386"/>
          </a:xfrm>
          <a:prstGeom prst="rect">
            <a:avLst/>
          </a:prstGeom>
        </p:spPr>
      </p:pic>
    </p:spTree>
    <p:extLst>
      <p:ext uri="{BB962C8B-B14F-4D97-AF65-F5344CB8AC3E}">
        <p14:creationId xmlns:p14="http://schemas.microsoft.com/office/powerpoint/2010/main" val="18758223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87525" y="3388138"/>
            <a:ext cx="5144037"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What is </a:t>
            </a:r>
          </a:p>
          <a:p>
            <a:r>
              <a:rPr lang="en-US" sz="10000" b="1" dirty="0">
                <a:solidFill>
                  <a:schemeClr val="bg1"/>
                </a:solidFill>
                <a:latin typeface="Source Sans Pro" panose="020B0503030403020204" pitchFamily="34" charset="0"/>
                <a:ea typeface="Source Sans Pro" panose="020B0503030403020204" pitchFamily="34" charset="0"/>
              </a:rPr>
              <a:t>Probate?</a:t>
            </a:r>
          </a:p>
        </p:txBody>
      </p:sp>
      <p:sp>
        <p:nvSpPr>
          <p:cNvPr id="34" name="Subtitle 2"/>
          <p:cNvSpPr txBox="1">
            <a:spLocks/>
          </p:cNvSpPr>
          <p:nvPr/>
        </p:nvSpPr>
        <p:spPr>
          <a:xfrm>
            <a:off x="9715789" y="3388138"/>
            <a:ext cx="12355647" cy="693972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b="1" dirty="0">
                <a:solidFill>
                  <a:schemeClr val="accent4"/>
                </a:solidFill>
                <a:latin typeface="Source Sans Pro" panose="020B0503030403020204" pitchFamily="34" charset="0"/>
                <a:ea typeface="Source Sans Pro" panose="020B0503030403020204" pitchFamily="34" charset="0"/>
              </a:rPr>
              <a:t>Probate is a court-supervised process of settling a dead person’s (decedent) estate, basically settling debts and transferring assets.</a:t>
            </a:r>
          </a:p>
          <a:p>
            <a:pPr algn="l"/>
            <a:r>
              <a:rPr lang="en-US" sz="4000" dirty="0">
                <a:latin typeface="Source Sans Pro" panose="020B0503030403020204" pitchFamily="34" charset="0"/>
                <a:ea typeface="Source Sans Pro" panose="020B0503030403020204" pitchFamily="34" charset="0"/>
              </a:rPr>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Court gives the personal representative (aka executor) the power to settle the estate by issuing that person Letters Testamentary, which show the rest of the world that the executor has the power to deal with the decedent’s estate.</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sp>
        <p:nvSpPr>
          <p:cNvPr id="6" name="Shape 2624">
            <a:extLst>
              <a:ext uri="{FF2B5EF4-FFF2-40B4-BE49-F238E27FC236}">
                <a16:creationId xmlns:a16="http://schemas.microsoft.com/office/drawing/2014/main" xmlns="" id="{7939AE72-3ED5-7E46-9DDC-4D9EF85996D9}"/>
              </a:ext>
            </a:extLst>
          </p:cNvPr>
          <p:cNvSpPr/>
          <p:nvPr/>
        </p:nvSpPr>
        <p:spPr>
          <a:xfrm>
            <a:off x="1825625" y="6602091"/>
            <a:ext cx="1727470" cy="172747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Tree>
    <p:extLst>
      <p:ext uri="{BB962C8B-B14F-4D97-AF65-F5344CB8AC3E}">
        <p14:creationId xmlns:p14="http://schemas.microsoft.com/office/powerpoint/2010/main" val="4099981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87525" y="3357360"/>
            <a:ext cx="4550926"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Probate</a:t>
            </a:r>
          </a:p>
          <a:p>
            <a:r>
              <a:rPr lang="en-US" sz="10000" b="1" dirty="0">
                <a:solidFill>
                  <a:schemeClr val="bg1"/>
                </a:solidFill>
                <a:latin typeface="Source Sans Pro" panose="020B0503030403020204" pitchFamily="34" charset="0"/>
                <a:ea typeface="Source Sans Pro" panose="020B0503030403020204" pitchFamily="34" charset="0"/>
              </a:rPr>
              <a:t>Cont.</a:t>
            </a:r>
          </a:p>
        </p:txBody>
      </p:sp>
      <p:sp>
        <p:nvSpPr>
          <p:cNvPr id="34" name="Subtitle 2"/>
          <p:cNvSpPr txBox="1">
            <a:spLocks/>
          </p:cNvSpPr>
          <p:nvPr/>
        </p:nvSpPr>
        <p:spPr>
          <a:xfrm>
            <a:off x="9715789" y="3357360"/>
            <a:ext cx="12355647" cy="700127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b="1" dirty="0">
                <a:solidFill>
                  <a:schemeClr val="accent4"/>
                </a:solidFill>
                <a:latin typeface="Source Sans Pro" panose="020B0503030403020204" pitchFamily="34" charset="0"/>
                <a:ea typeface="Source Sans Pro" panose="020B0503030403020204" pitchFamily="34" charset="0"/>
              </a:rPr>
              <a:t>Executor/Personal Representative/Administrator must:</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Gather all the decedent’s probate assets;</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Notify and ay the decedent’s creditors;</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File tax returns and pay any taxes due;</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Distribute decedent’s assets according to the terms of the decedent’s Will</a:t>
            </a:r>
          </a:p>
          <a:p>
            <a:pPr algn="l"/>
            <a:endParaRPr lang="en-US" sz="4000" dirty="0">
              <a:latin typeface="Source Sans Pro" panose="020B0503030403020204" pitchFamily="34" charset="0"/>
              <a:ea typeface="Source Sans Pro" panose="020B0503030403020204" pitchFamily="34" charset="0"/>
            </a:endParaRP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sp>
        <p:nvSpPr>
          <p:cNvPr id="8" name="Shape 2624">
            <a:extLst>
              <a:ext uri="{FF2B5EF4-FFF2-40B4-BE49-F238E27FC236}">
                <a16:creationId xmlns:a16="http://schemas.microsoft.com/office/drawing/2014/main" xmlns="" id="{7DC361E9-DBBA-4D4E-B9FC-563B014AF3A8}"/>
              </a:ext>
            </a:extLst>
          </p:cNvPr>
          <p:cNvSpPr/>
          <p:nvPr/>
        </p:nvSpPr>
        <p:spPr>
          <a:xfrm>
            <a:off x="1825625" y="6512926"/>
            <a:ext cx="1727470" cy="1727470"/>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dirty="0">
              <a:latin typeface="Source Sans Pro Regular" charset="0"/>
              <a:ea typeface="Source Sans Pro Regular" charset="0"/>
              <a:cs typeface="Source Sans Pro Regular" charset="0"/>
            </a:endParaRPr>
          </a:p>
        </p:txBody>
      </p:sp>
    </p:spTree>
    <p:extLst>
      <p:ext uri="{BB962C8B-B14F-4D97-AF65-F5344CB8AC3E}">
        <p14:creationId xmlns:p14="http://schemas.microsoft.com/office/powerpoint/2010/main" val="5771044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989855" y="3955329"/>
            <a:ext cx="710611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Non Probate</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Assets</a:t>
            </a:r>
          </a:p>
        </p:txBody>
      </p:sp>
      <p:sp>
        <p:nvSpPr>
          <p:cNvPr id="34" name="Subtitle 2"/>
          <p:cNvSpPr txBox="1">
            <a:spLocks/>
          </p:cNvSpPr>
          <p:nvPr/>
        </p:nvSpPr>
        <p:spPr>
          <a:xfrm>
            <a:off x="9715789" y="3969298"/>
            <a:ext cx="12355647" cy="509306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571500" indent="-571500" algn="l">
              <a:buFont typeface="Arial" panose="020B0604020202020204" pitchFamily="34" charset="0"/>
              <a:buChar char="•"/>
            </a:pPr>
            <a:r>
              <a:rPr lang="en-US" sz="4000" dirty="0">
                <a:latin typeface="Source Sans Pro" panose="020B0503030403020204" pitchFamily="34" charset="0"/>
                <a:ea typeface="Source Sans Pro" panose="020B0503030403020204" pitchFamily="34" charset="0"/>
              </a:rPr>
              <a:t>Assets titled as joint tenancy with rights of survivorship</a:t>
            </a:r>
          </a:p>
          <a:p>
            <a:pPr marL="571500" indent="-571500" algn="l">
              <a:buFont typeface="Arial" panose="020B0604020202020204" pitchFamily="34" charset="0"/>
              <a:buChar char="•"/>
            </a:pPr>
            <a:r>
              <a:rPr lang="en-US" sz="4000" dirty="0">
                <a:latin typeface="Source Sans Pro" panose="020B0503030403020204" pitchFamily="34" charset="0"/>
                <a:ea typeface="Source Sans Pro" panose="020B0503030403020204" pitchFamily="34" charset="0"/>
              </a:rPr>
              <a:t>Property subject to a community property agreement</a:t>
            </a:r>
          </a:p>
          <a:p>
            <a:pPr marL="571500" indent="-571500" algn="l">
              <a:buFont typeface="Arial" panose="020B0604020202020204" pitchFamily="34" charset="0"/>
              <a:buChar char="•"/>
            </a:pPr>
            <a:r>
              <a:rPr lang="en-US" sz="4000" dirty="0">
                <a:latin typeface="Source Sans Pro" panose="020B0503030403020204" pitchFamily="34" charset="0"/>
                <a:ea typeface="Source Sans Pro" panose="020B0503030403020204" pitchFamily="34" charset="0"/>
              </a:rPr>
              <a:t>Property held in trust</a:t>
            </a:r>
          </a:p>
          <a:p>
            <a:pPr marL="571500" indent="-571500" algn="l">
              <a:buFont typeface="Arial" panose="020B0604020202020204" pitchFamily="34" charset="0"/>
              <a:buChar char="•"/>
            </a:pPr>
            <a:r>
              <a:rPr lang="en-US" sz="4000" dirty="0">
                <a:latin typeface="Source Sans Pro" panose="020B0503030403020204" pitchFamily="34" charset="0"/>
                <a:ea typeface="Source Sans Pro" panose="020B0503030403020204" pitchFamily="34" charset="0"/>
              </a:rPr>
              <a:t>Life insurance policies</a:t>
            </a:r>
          </a:p>
          <a:p>
            <a:pPr marL="571500" indent="-571500" algn="l">
              <a:buFont typeface="Arial" panose="020B0604020202020204" pitchFamily="34" charset="0"/>
              <a:buChar char="•"/>
            </a:pPr>
            <a:r>
              <a:rPr lang="en-US" sz="4000" dirty="0">
                <a:latin typeface="Source Sans Pro" panose="020B0503030403020204" pitchFamily="34" charset="0"/>
                <a:ea typeface="Source Sans Pro" panose="020B0503030403020204" pitchFamily="34" charset="0"/>
              </a:rPr>
              <a:t>Transfer on death or pay on death accounts</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picture containing bird&#10;&#10;Description automatically generated">
            <a:extLst>
              <a:ext uri="{FF2B5EF4-FFF2-40B4-BE49-F238E27FC236}">
                <a16:creationId xmlns:a16="http://schemas.microsoft.com/office/drawing/2014/main" xmlns="" id="{3C75042C-48D8-3145-B541-DAA9F374D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610" y="7176984"/>
            <a:ext cx="1899192" cy="1899192"/>
          </a:xfrm>
          <a:prstGeom prst="rect">
            <a:avLst/>
          </a:prstGeom>
        </p:spPr>
      </p:pic>
    </p:spTree>
    <p:extLst>
      <p:ext uri="{BB962C8B-B14F-4D97-AF65-F5344CB8AC3E}">
        <p14:creationId xmlns:p14="http://schemas.microsoft.com/office/powerpoint/2010/main" val="12026231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 xmlns:a16="http://schemas.microsoft.com/office/drawing/2014/main" id="{A221AFC3-CBD0-AD43-AD47-FA3F688D8F19}"/>
              </a:ext>
            </a:extLst>
          </p:cNvPr>
          <p:cNvSpPr/>
          <p:nvPr/>
        </p:nvSpPr>
        <p:spPr>
          <a:xfrm>
            <a:off x="16632945" y="7007768"/>
            <a:ext cx="5163324" cy="2998485"/>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 xmlns:a16="http://schemas.microsoft.com/office/drawing/2014/main" id="{15D11705-04C8-224B-B726-653324AA9BF6}"/>
              </a:ext>
            </a:extLst>
          </p:cNvPr>
          <p:cNvSpPr/>
          <p:nvPr/>
        </p:nvSpPr>
        <p:spPr>
          <a:xfrm>
            <a:off x="5868048" y="5641924"/>
            <a:ext cx="5027143" cy="188275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p:cNvSpPr>
          <p:nvPr/>
        </p:nvSpPr>
        <p:spPr bwMode="auto">
          <a:xfrm>
            <a:off x="1749425" y="1249129"/>
            <a:ext cx="74411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6400" b="1" dirty="0">
                <a:solidFill>
                  <a:schemeClr val="tx2"/>
                </a:solidFill>
                <a:latin typeface="Lato" charset="0"/>
                <a:ea typeface="Lato" charset="0"/>
                <a:cs typeface="Lato" charset="0"/>
                <a:sym typeface="Bebas Neue" charset="0"/>
              </a:rPr>
              <a:t>Example Estate Plan</a:t>
            </a:r>
          </a:p>
        </p:txBody>
      </p:sp>
      <p:sp>
        <p:nvSpPr>
          <p:cNvPr id="90" name="Rectangle 89"/>
          <p:cNvSpPr/>
          <p:nvPr/>
        </p:nvSpPr>
        <p:spPr>
          <a:xfrm>
            <a:off x="1749425" y="2514410"/>
            <a:ext cx="100584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ource Sans Pro Regular" charset="0"/>
            </a:endParaRPr>
          </a:p>
        </p:txBody>
      </p:sp>
      <p:sp>
        <p:nvSpPr>
          <p:cNvPr id="54" name="Oval 53"/>
          <p:cNvSpPr/>
          <p:nvPr/>
        </p:nvSpPr>
        <p:spPr>
          <a:xfrm>
            <a:off x="12711273" y="1049893"/>
            <a:ext cx="2537886" cy="2537886"/>
          </a:xfrm>
          <a:prstGeom prst="ellipse">
            <a:avLst/>
          </a:prstGeom>
          <a:solidFill>
            <a:schemeClr val="bg1">
              <a:lumMod val="95000"/>
            </a:schemeClr>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4" name="Freeform 153"/>
          <p:cNvSpPr/>
          <p:nvPr/>
        </p:nvSpPr>
        <p:spPr>
          <a:xfrm>
            <a:off x="13980217" y="3606957"/>
            <a:ext cx="5234390" cy="799434"/>
          </a:xfrm>
          <a:custGeom>
            <a:avLst/>
            <a:gdLst/>
            <a:ahLst/>
            <a:cxnLst/>
            <a:rect l="0" t="0" r="0" b="0"/>
            <a:pathLst>
              <a:path>
                <a:moveTo>
                  <a:pt x="0" y="0"/>
                </a:moveTo>
                <a:lnTo>
                  <a:pt x="0" y="402889"/>
                </a:lnTo>
                <a:lnTo>
                  <a:pt x="5234390" y="402889"/>
                </a:lnTo>
                <a:lnTo>
                  <a:pt x="5234390" y="799434"/>
                </a:lnTo>
              </a:path>
            </a:pathLst>
          </a:custGeom>
          <a:noFill/>
          <a:ln>
            <a:solidFill>
              <a:schemeClr val="tx1"/>
            </a:solidFill>
            <a:tailEnd type="triangle"/>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7" name="Freeform 156"/>
          <p:cNvSpPr/>
          <p:nvPr/>
        </p:nvSpPr>
        <p:spPr>
          <a:xfrm>
            <a:off x="8404698" y="3606957"/>
            <a:ext cx="5575518" cy="799434"/>
          </a:xfrm>
          <a:custGeom>
            <a:avLst/>
            <a:gdLst/>
            <a:ahLst/>
            <a:cxnLst/>
            <a:rect l="0" t="0" r="0" b="0"/>
            <a:pathLst>
              <a:path>
                <a:moveTo>
                  <a:pt x="5234390" y="0"/>
                </a:moveTo>
                <a:lnTo>
                  <a:pt x="5234390" y="402889"/>
                </a:lnTo>
                <a:lnTo>
                  <a:pt x="0" y="402889"/>
                </a:lnTo>
                <a:lnTo>
                  <a:pt x="0" y="799434"/>
                </a:lnTo>
              </a:path>
            </a:pathLst>
          </a:custGeom>
          <a:noFill/>
          <a:ln>
            <a:solidFill>
              <a:schemeClr val="tx1"/>
            </a:solidFill>
            <a:headEnd type="none"/>
            <a:tailEnd type="triangle" w="med" len="me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8" name="Rectangle 157"/>
          <p:cNvSpPr/>
          <p:nvPr/>
        </p:nvSpPr>
        <p:spPr>
          <a:xfrm>
            <a:off x="15420916" y="1634096"/>
            <a:ext cx="5234390" cy="954107"/>
          </a:xfrm>
          <a:prstGeom prst="rect">
            <a:avLst/>
          </a:prstGeom>
        </p:spPr>
        <p:txBody>
          <a:bodyPr wrap="square">
            <a:spAutoFit/>
          </a:bodyPr>
          <a:lstStyle/>
          <a:p>
            <a:r>
              <a:rPr lang="en-US" sz="2800" b="1" dirty="0">
                <a:solidFill>
                  <a:schemeClr val="tx2"/>
                </a:solidFill>
                <a:latin typeface="Lato" charset="0"/>
                <a:ea typeface="Lato" charset="0"/>
                <a:cs typeface="Lato" charset="0"/>
              </a:rPr>
              <a:t>All of the property of John </a:t>
            </a:r>
            <a:br>
              <a:rPr lang="en-US" sz="2800" b="1" dirty="0">
                <a:solidFill>
                  <a:schemeClr val="tx2"/>
                </a:solidFill>
                <a:latin typeface="Lato" charset="0"/>
                <a:ea typeface="Lato" charset="0"/>
                <a:cs typeface="Lato" charset="0"/>
              </a:rPr>
            </a:br>
            <a:r>
              <a:rPr lang="en-US" sz="2800" b="1" dirty="0">
                <a:solidFill>
                  <a:schemeClr val="tx2"/>
                </a:solidFill>
                <a:latin typeface="Lato" charset="0"/>
                <a:ea typeface="Lato" charset="0"/>
                <a:cs typeface="Lato" charset="0"/>
              </a:rPr>
              <a:t>&amp; Jane Doe subject to probate</a:t>
            </a:r>
          </a:p>
        </p:txBody>
      </p:sp>
      <p:sp>
        <p:nvSpPr>
          <p:cNvPr id="159" name="Rectangle 158"/>
          <p:cNvSpPr/>
          <p:nvPr/>
        </p:nvSpPr>
        <p:spPr>
          <a:xfrm>
            <a:off x="16060591" y="4618015"/>
            <a:ext cx="6393096" cy="954107"/>
          </a:xfrm>
          <a:prstGeom prst="rect">
            <a:avLst/>
          </a:prstGeom>
        </p:spPr>
        <p:txBody>
          <a:bodyPr wrap="none">
            <a:spAutoFit/>
          </a:bodyPr>
          <a:lstStyle/>
          <a:p>
            <a:pPr algn="ctr"/>
            <a:r>
              <a:rPr lang="en-US" sz="2800" b="1" dirty="0">
                <a:solidFill>
                  <a:schemeClr val="tx2"/>
                </a:solidFill>
                <a:latin typeface="Lato" charset="0"/>
                <a:ea typeface="Lato" charset="0"/>
                <a:cs typeface="Lato" charset="0"/>
              </a:rPr>
              <a:t>Surviving spouses ½ of the community </a:t>
            </a:r>
            <a:br>
              <a:rPr lang="en-US" sz="2800" b="1" dirty="0">
                <a:solidFill>
                  <a:schemeClr val="tx2"/>
                </a:solidFill>
                <a:latin typeface="Lato" charset="0"/>
                <a:ea typeface="Lato" charset="0"/>
                <a:cs typeface="Lato" charset="0"/>
              </a:rPr>
            </a:br>
            <a:r>
              <a:rPr lang="en-US" sz="2800" b="1" dirty="0">
                <a:solidFill>
                  <a:schemeClr val="tx2"/>
                </a:solidFill>
                <a:latin typeface="Lato" charset="0"/>
                <a:ea typeface="Lato" charset="0"/>
                <a:cs typeface="Lato" charset="0"/>
              </a:rPr>
              <a:t>property and separate property</a:t>
            </a:r>
          </a:p>
        </p:txBody>
      </p:sp>
      <p:pic>
        <p:nvPicPr>
          <p:cNvPr id="11" name="Picture Placeholder 10" descr="A close up of a logo&#10;&#10;Description automatically generated">
            <a:extLst>
              <a:ext uri="{FF2B5EF4-FFF2-40B4-BE49-F238E27FC236}">
                <a16:creationId xmlns="" xmlns:a16="http://schemas.microsoft.com/office/drawing/2014/main" id="{B7ADDFC0-DC5D-A144-B66D-17FA73423785}"/>
              </a:ext>
            </a:extLst>
          </p:cNvPr>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9719" t="-14309" r="-14869" b="-4949"/>
          <a:stretch/>
        </p:blipFill>
        <p:spPr>
          <a:xfrm>
            <a:off x="12963573" y="1249128"/>
            <a:ext cx="2038595" cy="1965587"/>
          </a:xfrm>
        </p:spPr>
      </p:pic>
      <p:sp>
        <p:nvSpPr>
          <p:cNvPr id="12" name="TextBox 11">
            <a:extLst>
              <a:ext uri="{FF2B5EF4-FFF2-40B4-BE49-F238E27FC236}">
                <a16:creationId xmlns="" xmlns:a16="http://schemas.microsoft.com/office/drawing/2014/main" id="{CD2E8F7F-C189-2640-9C9D-2A939D2E9FB7}"/>
              </a:ext>
            </a:extLst>
          </p:cNvPr>
          <p:cNvSpPr txBox="1"/>
          <p:nvPr/>
        </p:nvSpPr>
        <p:spPr>
          <a:xfrm>
            <a:off x="1956040" y="3564464"/>
            <a:ext cx="4945155" cy="461665"/>
          </a:xfrm>
          <a:prstGeom prst="rect">
            <a:avLst/>
          </a:prstGeom>
          <a:noFill/>
        </p:spPr>
        <p:txBody>
          <a:bodyPr wrap="square" rtlCol="0">
            <a:spAutoFit/>
          </a:bodyPr>
          <a:lstStyle/>
          <a:p>
            <a:r>
              <a:rPr lang="en-US" sz="2400" b="1" dirty="0">
                <a:solidFill>
                  <a:schemeClr val="accent2"/>
                </a:solidFill>
              </a:rPr>
              <a:t>FIRST DEATH</a:t>
            </a:r>
          </a:p>
        </p:txBody>
      </p:sp>
      <p:cxnSp>
        <p:nvCxnSpPr>
          <p:cNvPr id="14" name="Straight Connector 13">
            <a:extLst>
              <a:ext uri="{FF2B5EF4-FFF2-40B4-BE49-F238E27FC236}">
                <a16:creationId xmlns="" xmlns:a16="http://schemas.microsoft.com/office/drawing/2014/main" id="{B0AD762A-4632-2B44-A0E8-9CB54C4780FD}"/>
              </a:ext>
            </a:extLst>
          </p:cNvPr>
          <p:cNvCxnSpPr/>
          <p:nvPr/>
        </p:nvCxnSpPr>
        <p:spPr>
          <a:xfrm>
            <a:off x="3677055" y="3810553"/>
            <a:ext cx="18951170" cy="0"/>
          </a:xfrm>
          <a:prstGeom prst="line">
            <a:avLst/>
          </a:prstGeom>
          <a:ln w="47625">
            <a:solidFill>
              <a:schemeClr val="accent1">
                <a:alpha val="3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 xmlns:a16="http://schemas.microsoft.com/office/drawing/2014/main" id="{28B6C216-1EE8-A84A-BACC-22AB2D10E44D}"/>
              </a:ext>
            </a:extLst>
          </p:cNvPr>
          <p:cNvSpPr/>
          <p:nvPr/>
        </p:nvSpPr>
        <p:spPr>
          <a:xfrm>
            <a:off x="5756734" y="4511748"/>
            <a:ext cx="5249770" cy="954107"/>
          </a:xfrm>
          <a:prstGeom prst="rect">
            <a:avLst/>
          </a:prstGeom>
        </p:spPr>
        <p:txBody>
          <a:bodyPr wrap="none">
            <a:spAutoFit/>
          </a:bodyPr>
          <a:lstStyle/>
          <a:p>
            <a:pPr algn="ctr"/>
            <a:r>
              <a:rPr lang="en-US" sz="2800" b="1" dirty="0">
                <a:solidFill>
                  <a:schemeClr val="tx2"/>
                </a:solidFill>
                <a:latin typeface="Lato" charset="0"/>
                <a:ea typeface="Lato" charset="0"/>
                <a:cs typeface="Lato" charset="0"/>
              </a:rPr>
              <a:t>Decedents ½ of the community </a:t>
            </a:r>
            <a:br>
              <a:rPr lang="en-US" sz="2800" b="1" dirty="0">
                <a:solidFill>
                  <a:schemeClr val="tx2"/>
                </a:solidFill>
                <a:latin typeface="Lato" charset="0"/>
                <a:ea typeface="Lato" charset="0"/>
                <a:cs typeface="Lato" charset="0"/>
              </a:rPr>
            </a:br>
            <a:r>
              <a:rPr lang="en-US" sz="2800" b="1" dirty="0">
                <a:solidFill>
                  <a:schemeClr val="tx2"/>
                </a:solidFill>
                <a:latin typeface="Lato" charset="0"/>
                <a:ea typeface="Lato" charset="0"/>
                <a:cs typeface="Lato" charset="0"/>
              </a:rPr>
              <a:t>property and separate property</a:t>
            </a:r>
          </a:p>
        </p:txBody>
      </p:sp>
      <p:sp>
        <p:nvSpPr>
          <p:cNvPr id="36" name="Rectangle 35">
            <a:extLst>
              <a:ext uri="{FF2B5EF4-FFF2-40B4-BE49-F238E27FC236}">
                <a16:creationId xmlns="" xmlns:a16="http://schemas.microsoft.com/office/drawing/2014/main" id="{0306F4E2-B2E5-0B4E-BA5C-7EFDABCAECF3}"/>
              </a:ext>
            </a:extLst>
          </p:cNvPr>
          <p:cNvSpPr/>
          <p:nvPr/>
        </p:nvSpPr>
        <p:spPr>
          <a:xfrm>
            <a:off x="6462565" y="5789553"/>
            <a:ext cx="3838109"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Specific Bequests</a:t>
            </a:r>
          </a:p>
        </p:txBody>
      </p:sp>
      <p:sp>
        <p:nvSpPr>
          <p:cNvPr id="37" name="Rectangle 36">
            <a:extLst>
              <a:ext uri="{FF2B5EF4-FFF2-40B4-BE49-F238E27FC236}">
                <a16:creationId xmlns="" xmlns:a16="http://schemas.microsoft.com/office/drawing/2014/main" id="{769DF5A2-48DC-9B4C-A183-1D58B4FF6EF4}"/>
              </a:ext>
            </a:extLst>
          </p:cNvPr>
          <p:cNvSpPr/>
          <p:nvPr/>
        </p:nvSpPr>
        <p:spPr>
          <a:xfrm>
            <a:off x="6462565" y="6352674"/>
            <a:ext cx="3838109" cy="1015663"/>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Tangible personal property passes first by memo then to </a:t>
            </a:r>
            <a:br>
              <a:rPr lang="en-US" sz="2000" dirty="0">
                <a:solidFill>
                  <a:schemeClr val="tx2"/>
                </a:solidFill>
                <a:latin typeface="Lato" charset="0"/>
                <a:ea typeface="Lato" charset="0"/>
                <a:cs typeface="Lato" charset="0"/>
              </a:rPr>
            </a:br>
            <a:r>
              <a:rPr lang="en-US" sz="2000" dirty="0">
                <a:solidFill>
                  <a:schemeClr val="tx2"/>
                </a:solidFill>
                <a:latin typeface="Lato" charset="0"/>
                <a:ea typeface="Lato" charset="0"/>
                <a:cs typeface="Lato" charset="0"/>
              </a:rPr>
              <a:t>surviving spouse.</a:t>
            </a:r>
          </a:p>
        </p:txBody>
      </p:sp>
      <p:sp>
        <p:nvSpPr>
          <p:cNvPr id="38" name="Rectangle 37">
            <a:extLst>
              <a:ext uri="{FF2B5EF4-FFF2-40B4-BE49-F238E27FC236}">
                <a16:creationId xmlns="" xmlns:a16="http://schemas.microsoft.com/office/drawing/2014/main" id="{7271ACE6-1A09-504B-80C9-4AFAA60A595D}"/>
              </a:ext>
            </a:extLst>
          </p:cNvPr>
          <p:cNvSpPr/>
          <p:nvPr/>
        </p:nvSpPr>
        <p:spPr>
          <a:xfrm>
            <a:off x="17222068" y="7366695"/>
            <a:ext cx="4121694"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Survivors Property</a:t>
            </a:r>
          </a:p>
        </p:txBody>
      </p:sp>
      <p:sp>
        <p:nvSpPr>
          <p:cNvPr id="39" name="Rectangle 38">
            <a:extLst>
              <a:ext uri="{FF2B5EF4-FFF2-40B4-BE49-F238E27FC236}">
                <a16:creationId xmlns="" xmlns:a16="http://schemas.microsoft.com/office/drawing/2014/main" id="{D7303308-215E-E24B-B280-2C52CE6C769B}"/>
              </a:ext>
            </a:extLst>
          </p:cNvPr>
          <p:cNvSpPr/>
          <p:nvPr/>
        </p:nvSpPr>
        <p:spPr>
          <a:xfrm>
            <a:off x="16850101" y="7889915"/>
            <a:ext cx="4809987" cy="1631216"/>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Surviving spouses separate property, ½ of the community property &amp; property received decedent. Survivor may disclaim all or a portion of the property received from decedent. </a:t>
            </a:r>
          </a:p>
        </p:txBody>
      </p:sp>
      <p:cxnSp>
        <p:nvCxnSpPr>
          <p:cNvPr id="16" name="Straight Arrow Connector 15">
            <a:extLst>
              <a:ext uri="{FF2B5EF4-FFF2-40B4-BE49-F238E27FC236}">
                <a16:creationId xmlns="" xmlns:a16="http://schemas.microsoft.com/office/drawing/2014/main" id="{5F620BA1-2F63-3040-A645-C215D1606DEB}"/>
              </a:ext>
            </a:extLst>
          </p:cNvPr>
          <p:cNvCxnSpPr>
            <a:cxnSpLocks/>
          </p:cNvCxnSpPr>
          <p:nvPr/>
        </p:nvCxnSpPr>
        <p:spPr>
          <a:xfrm>
            <a:off x="11006504" y="9155372"/>
            <a:ext cx="544711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Rounded Rectangle 44">
            <a:extLst>
              <a:ext uri="{FF2B5EF4-FFF2-40B4-BE49-F238E27FC236}">
                <a16:creationId xmlns="" xmlns:a16="http://schemas.microsoft.com/office/drawing/2014/main" id="{A255EED0-636B-0B46-83E9-B809D18D41B2}"/>
              </a:ext>
            </a:extLst>
          </p:cNvPr>
          <p:cNvSpPr/>
          <p:nvPr/>
        </p:nvSpPr>
        <p:spPr>
          <a:xfrm>
            <a:off x="5868048" y="8123495"/>
            <a:ext cx="5027143" cy="188275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 xmlns:a16="http://schemas.microsoft.com/office/drawing/2014/main" id="{C4B8D713-DCB5-EB4E-9090-B1294CB42F2B}"/>
              </a:ext>
            </a:extLst>
          </p:cNvPr>
          <p:cNvSpPr/>
          <p:nvPr/>
        </p:nvSpPr>
        <p:spPr>
          <a:xfrm>
            <a:off x="6462565" y="8214837"/>
            <a:ext cx="3838109"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Residue</a:t>
            </a:r>
          </a:p>
        </p:txBody>
      </p:sp>
      <p:sp>
        <p:nvSpPr>
          <p:cNvPr id="47" name="Rectangle 46">
            <a:extLst>
              <a:ext uri="{FF2B5EF4-FFF2-40B4-BE49-F238E27FC236}">
                <a16:creationId xmlns="" xmlns:a16="http://schemas.microsoft.com/office/drawing/2014/main" id="{644A4BBC-3650-7146-AED3-CBA3995D2B6E}"/>
              </a:ext>
            </a:extLst>
          </p:cNvPr>
          <p:cNvSpPr/>
          <p:nvPr/>
        </p:nvSpPr>
        <p:spPr>
          <a:xfrm>
            <a:off x="6462565" y="8777958"/>
            <a:ext cx="3838109" cy="1015663"/>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Residue of decedents </a:t>
            </a:r>
            <a:br>
              <a:rPr lang="en-US" sz="2000" dirty="0">
                <a:solidFill>
                  <a:schemeClr val="tx2"/>
                </a:solidFill>
                <a:latin typeface="Lato" charset="0"/>
                <a:ea typeface="Lato" charset="0"/>
                <a:cs typeface="Lato" charset="0"/>
              </a:rPr>
            </a:br>
            <a:r>
              <a:rPr lang="en-US" sz="2000" dirty="0">
                <a:solidFill>
                  <a:schemeClr val="tx2"/>
                </a:solidFill>
                <a:latin typeface="Lato" charset="0"/>
                <a:ea typeface="Lato" charset="0"/>
                <a:cs typeface="Lato" charset="0"/>
              </a:rPr>
              <a:t>estate passes outright to surviving spouse</a:t>
            </a:r>
          </a:p>
        </p:txBody>
      </p:sp>
      <p:cxnSp>
        <p:nvCxnSpPr>
          <p:cNvPr id="20" name="Straight Arrow Connector 19">
            <a:extLst>
              <a:ext uri="{FF2B5EF4-FFF2-40B4-BE49-F238E27FC236}">
                <a16:creationId xmlns="" xmlns:a16="http://schemas.microsoft.com/office/drawing/2014/main" id="{AC7B2028-0DEA-B748-8A7D-89B7A856BB45}"/>
              </a:ext>
            </a:extLst>
          </p:cNvPr>
          <p:cNvCxnSpPr>
            <a:cxnSpLocks/>
          </p:cNvCxnSpPr>
          <p:nvPr/>
        </p:nvCxnSpPr>
        <p:spPr>
          <a:xfrm>
            <a:off x="8381618" y="7608850"/>
            <a:ext cx="1" cy="495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DB587460-7AA0-0847-BE6F-AE13E556D68C}"/>
              </a:ext>
            </a:extLst>
          </p:cNvPr>
          <p:cNvCxnSpPr>
            <a:cxnSpLocks/>
          </p:cNvCxnSpPr>
          <p:nvPr/>
        </p:nvCxnSpPr>
        <p:spPr>
          <a:xfrm>
            <a:off x="19214607" y="5611032"/>
            <a:ext cx="0" cy="1285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ounded Rectangle 56">
            <a:extLst>
              <a:ext uri="{FF2B5EF4-FFF2-40B4-BE49-F238E27FC236}">
                <a16:creationId xmlns="" xmlns:a16="http://schemas.microsoft.com/office/drawing/2014/main" id="{3DC49BEC-90ED-3E4F-A957-612DE329B1BB}"/>
              </a:ext>
            </a:extLst>
          </p:cNvPr>
          <p:cNvSpPr/>
          <p:nvPr/>
        </p:nvSpPr>
        <p:spPr>
          <a:xfrm>
            <a:off x="5868047" y="10605066"/>
            <a:ext cx="5027143" cy="188275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 xmlns:a16="http://schemas.microsoft.com/office/drawing/2014/main" id="{093691AC-A5E0-A54D-84CC-C5A73FE0867D}"/>
              </a:ext>
            </a:extLst>
          </p:cNvPr>
          <p:cNvSpPr/>
          <p:nvPr/>
        </p:nvSpPr>
        <p:spPr>
          <a:xfrm>
            <a:off x="1400783" y="12874005"/>
            <a:ext cx="5661498" cy="5890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 xmlns:a16="http://schemas.microsoft.com/office/drawing/2014/main" id="{DA15F064-0700-054E-811B-1830BB7B566E}"/>
              </a:ext>
            </a:extLst>
          </p:cNvPr>
          <p:cNvSpPr txBox="1"/>
          <p:nvPr/>
        </p:nvSpPr>
        <p:spPr>
          <a:xfrm>
            <a:off x="1956040" y="12661037"/>
            <a:ext cx="4945155" cy="461665"/>
          </a:xfrm>
          <a:prstGeom prst="rect">
            <a:avLst/>
          </a:prstGeom>
          <a:noFill/>
        </p:spPr>
        <p:txBody>
          <a:bodyPr wrap="square" rtlCol="0">
            <a:spAutoFit/>
          </a:bodyPr>
          <a:lstStyle/>
          <a:p>
            <a:r>
              <a:rPr lang="en-US" sz="2400" b="1" dirty="0">
                <a:solidFill>
                  <a:schemeClr val="accent2"/>
                </a:solidFill>
              </a:rPr>
              <a:t>SECOND DEATH</a:t>
            </a:r>
          </a:p>
        </p:txBody>
      </p:sp>
      <p:cxnSp>
        <p:nvCxnSpPr>
          <p:cNvPr id="61" name="Straight Connector 60">
            <a:extLst>
              <a:ext uri="{FF2B5EF4-FFF2-40B4-BE49-F238E27FC236}">
                <a16:creationId xmlns="" xmlns:a16="http://schemas.microsoft.com/office/drawing/2014/main" id="{0B794BA6-7C7C-484C-AA03-0223CB7A78C4}"/>
              </a:ext>
            </a:extLst>
          </p:cNvPr>
          <p:cNvCxnSpPr>
            <a:cxnSpLocks/>
          </p:cNvCxnSpPr>
          <p:nvPr/>
        </p:nvCxnSpPr>
        <p:spPr>
          <a:xfrm>
            <a:off x="4085617" y="12907126"/>
            <a:ext cx="18542608" cy="0"/>
          </a:xfrm>
          <a:prstGeom prst="line">
            <a:avLst/>
          </a:prstGeom>
          <a:ln w="47625">
            <a:solidFill>
              <a:schemeClr val="accent1">
                <a:alpha val="3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 xmlns:a16="http://schemas.microsoft.com/office/drawing/2014/main" id="{99B7054C-4EC9-B447-B124-318B00F36F07}"/>
              </a:ext>
            </a:extLst>
          </p:cNvPr>
          <p:cNvSpPr/>
          <p:nvPr/>
        </p:nvSpPr>
        <p:spPr>
          <a:xfrm>
            <a:off x="6147881" y="10728605"/>
            <a:ext cx="4513634"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Credit Shelter Trust</a:t>
            </a:r>
          </a:p>
        </p:txBody>
      </p:sp>
      <p:sp>
        <p:nvSpPr>
          <p:cNvPr id="65" name="Rectangle 64">
            <a:extLst>
              <a:ext uri="{FF2B5EF4-FFF2-40B4-BE49-F238E27FC236}">
                <a16:creationId xmlns="" xmlns:a16="http://schemas.microsoft.com/office/drawing/2014/main" id="{4D5B7980-8EB9-E54E-B2AD-085F2F89D5A8}"/>
              </a:ext>
            </a:extLst>
          </p:cNvPr>
          <p:cNvSpPr/>
          <p:nvPr/>
        </p:nvSpPr>
        <p:spPr>
          <a:xfrm>
            <a:off x="6147881" y="11291726"/>
            <a:ext cx="4513634" cy="1015663"/>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Trust for Surviving Spouse funded with decedents property which surviving spouse disclaimed.</a:t>
            </a:r>
          </a:p>
        </p:txBody>
      </p:sp>
      <p:cxnSp>
        <p:nvCxnSpPr>
          <p:cNvPr id="30" name="Straight Connector 29">
            <a:extLst>
              <a:ext uri="{FF2B5EF4-FFF2-40B4-BE49-F238E27FC236}">
                <a16:creationId xmlns="" xmlns:a16="http://schemas.microsoft.com/office/drawing/2014/main" id="{F82FC91B-604E-3545-B16C-B12AA768E2A3}"/>
              </a:ext>
            </a:extLst>
          </p:cNvPr>
          <p:cNvCxnSpPr/>
          <p:nvPr/>
        </p:nvCxnSpPr>
        <p:spPr>
          <a:xfrm>
            <a:off x="18689314" y="10233498"/>
            <a:ext cx="0" cy="12451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 xmlns:a16="http://schemas.microsoft.com/office/drawing/2014/main" id="{3E89F674-6A4E-454C-8714-A92559FCFC61}"/>
              </a:ext>
            </a:extLst>
          </p:cNvPr>
          <p:cNvCxnSpPr>
            <a:cxnSpLocks/>
          </p:cNvCxnSpPr>
          <p:nvPr/>
        </p:nvCxnSpPr>
        <p:spPr>
          <a:xfrm flipH="1">
            <a:off x="11006504" y="11498094"/>
            <a:ext cx="768281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 xmlns:a16="http://schemas.microsoft.com/office/drawing/2014/main" id="{07DC0AB9-1E02-3F4A-9DEA-537F33B1347E}"/>
              </a:ext>
            </a:extLst>
          </p:cNvPr>
          <p:cNvSpPr txBox="1"/>
          <p:nvPr/>
        </p:nvSpPr>
        <p:spPr>
          <a:xfrm>
            <a:off x="11200156" y="11578851"/>
            <a:ext cx="3022234" cy="400110"/>
          </a:xfrm>
          <a:prstGeom prst="rect">
            <a:avLst/>
          </a:prstGeom>
          <a:noFill/>
        </p:spPr>
        <p:txBody>
          <a:bodyPr wrap="square" rtlCol="0">
            <a:spAutoFit/>
          </a:bodyPr>
          <a:lstStyle/>
          <a:p>
            <a:r>
              <a:rPr lang="en-US" sz="2000" b="1" dirty="0">
                <a:solidFill>
                  <a:schemeClr val="accent2"/>
                </a:solidFill>
                <a:latin typeface="Source Sans Pro" panose="020B0503030403020204" pitchFamily="34" charset="0"/>
                <a:ea typeface="Source Sans Pro" panose="020B0503030403020204" pitchFamily="34" charset="0"/>
              </a:rPr>
              <a:t>(DISCLAIMED PROPERTY)</a:t>
            </a:r>
          </a:p>
        </p:txBody>
      </p:sp>
      <p:cxnSp>
        <p:nvCxnSpPr>
          <p:cNvPr id="42" name="Straight Arrow Connector 41">
            <a:extLst>
              <a:ext uri="{FF2B5EF4-FFF2-40B4-BE49-F238E27FC236}">
                <a16:creationId xmlns="" xmlns:a16="http://schemas.microsoft.com/office/drawing/2014/main" id="{3D9C2B33-F9A7-C74F-86CC-51DB1E26D03C}"/>
              </a:ext>
            </a:extLst>
          </p:cNvPr>
          <p:cNvCxnSpPr/>
          <p:nvPr/>
        </p:nvCxnSpPr>
        <p:spPr>
          <a:xfrm>
            <a:off x="19214607" y="10233498"/>
            <a:ext cx="0" cy="322958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47D6E1F0-70E2-8D42-813B-79256AE129BB}"/>
              </a:ext>
            </a:extLst>
          </p:cNvPr>
          <p:cNvCxnSpPr>
            <a:cxnSpLocks/>
          </p:cNvCxnSpPr>
          <p:nvPr/>
        </p:nvCxnSpPr>
        <p:spPr>
          <a:xfrm>
            <a:off x="8381618" y="12661037"/>
            <a:ext cx="1" cy="8020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40271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ounded Rectangle 49">
            <a:extLst>
              <a:ext uri="{FF2B5EF4-FFF2-40B4-BE49-F238E27FC236}">
                <a16:creationId xmlns="" xmlns:a16="http://schemas.microsoft.com/office/drawing/2014/main" id="{A221AFC3-CBD0-AD43-AD47-FA3F688D8F19}"/>
              </a:ext>
            </a:extLst>
          </p:cNvPr>
          <p:cNvSpPr/>
          <p:nvPr/>
        </p:nvSpPr>
        <p:spPr>
          <a:xfrm>
            <a:off x="16632945" y="4284027"/>
            <a:ext cx="5163324" cy="188275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a:spLocks/>
          </p:cNvSpPr>
          <p:nvPr/>
        </p:nvSpPr>
        <p:spPr bwMode="auto">
          <a:xfrm>
            <a:off x="1749425" y="1249129"/>
            <a:ext cx="744114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6400" b="1" dirty="0">
                <a:solidFill>
                  <a:schemeClr val="tx2"/>
                </a:solidFill>
                <a:latin typeface="Lato" charset="0"/>
                <a:ea typeface="Lato" charset="0"/>
                <a:cs typeface="Lato" charset="0"/>
                <a:sym typeface="Bebas Neue" charset="0"/>
              </a:rPr>
              <a:t>Example Estate Plan</a:t>
            </a:r>
          </a:p>
        </p:txBody>
      </p:sp>
      <p:sp>
        <p:nvSpPr>
          <p:cNvPr id="90" name="Rectangle 89"/>
          <p:cNvSpPr/>
          <p:nvPr/>
        </p:nvSpPr>
        <p:spPr>
          <a:xfrm>
            <a:off x="1749425" y="2514410"/>
            <a:ext cx="100584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ource Sans Pro Regular" charset="0"/>
            </a:endParaRPr>
          </a:p>
        </p:txBody>
      </p:sp>
      <p:sp>
        <p:nvSpPr>
          <p:cNvPr id="12" name="TextBox 11">
            <a:extLst>
              <a:ext uri="{FF2B5EF4-FFF2-40B4-BE49-F238E27FC236}">
                <a16:creationId xmlns="" xmlns:a16="http://schemas.microsoft.com/office/drawing/2014/main" id="{CD2E8F7F-C189-2640-9C9D-2A939D2E9FB7}"/>
              </a:ext>
            </a:extLst>
          </p:cNvPr>
          <p:cNvSpPr txBox="1"/>
          <p:nvPr/>
        </p:nvSpPr>
        <p:spPr>
          <a:xfrm>
            <a:off x="1956040" y="3564464"/>
            <a:ext cx="4945155" cy="461665"/>
          </a:xfrm>
          <a:prstGeom prst="rect">
            <a:avLst/>
          </a:prstGeom>
          <a:noFill/>
        </p:spPr>
        <p:txBody>
          <a:bodyPr wrap="square" rtlCol="0">
            <a:spAutoFit/>
          </a:bodyPr>
          <a:lstStyle/>
          <a:p>
            <a:r>
              <a:rPr lang="en-US" sz="2400" b="1" dirty="0">
                <a:solidFill>
                  <a:schemeClr val="accent2"/>
                </a:solidFill>
              </a:rPr>
              <a:t>SECOND DEATH</a:t>
            </a:r>
          </a:p>
        </p:txBody>
      </p:sp>
      <p:cxnSp>
        <p:nvCxnSpPr>
          <p:cNvPr id="14" name="Straight Connector 13">
            <a:extLst>
              <a:ext uri="{FF2B5EF4-FFF2-40B4-BE49-F238E27FC236}">
                <a16:creationId xmlns="" xmlns:a16="http://schemas.microsoft.com/office/drawing/2014/main" id="{B0AD762A-4632-2B44-A0E8-9CB54C4780FD}"/>
              </a:ext>
            </a:extLst>
          </p:cNvPr>
          <p:cNvCxnSpPr>
            <a:cxnSpLocks/>
          </p:cNvCxnSpPr>
          <p:nvPr/>
        </p:nvCxnSpPr>
        <p:spPr>
          <a:xfrm>
            <a:off x="4085617" y="3810553"/>
            <a:ext cx="18542608" cy="0"/>
          </a:xfrm>
          <a:prstGeom prst="line">
            <a:avLst/>
          </a:prstGeom>
          <a:ln w="47625">
            <a:solidFill>
              <a:schemeClr val="accent1">
                <a:alpha val="30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 xmlns:a16="http://schemas.microsoft.com/office/drawing/2014/main" id="{7271ACE6-1A09-504B-80C9-4AFAA60A595D}"/>
              </a:ext>
            </a:extLst>
          </p:cNvPr>
          <p:cNvSpPr/>
          <p:nvPr/>
        </p:nvSpPr>
        <p:spPr>
          <a:xfrm>
            <a:off x="17222068" y="4565133"/>
            <a:ext cx="4121694"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Specific Bequests</a:t>
            </a:r>
          </a:p>
        </p:txBody>
      </p:sp>
      <p:sp>
        <p:nvSpPr>
          <p:cNvPr id="39" name="Rectangle 38">
            <a:extLst>
              <a:ext uri="{FF2B5EF4-FFF2-40B4-BE49-F238E27FC236}">
                <a16:creationId xmlns="" xmlns:a16="http://schemas.microsoft.com/office/drawing/2014/main" id="{D7303308-215E-E24B-B280-2C52CE6C769B}"/>
              </a:ext>
            </a:extLst>
          </p:cNvPr>
          <p:cNvSpPr/>
          <p:nvPr/>
        </p:nvSpPr>
        <p:spPr>
          <a:xfrm>
            <a:off x="16850101" y="5088353"/>
            <a:ext cx="4809987" cy="707886"/>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Tangible personal property distributed first by memo, then to children.</a:t>
            </a:r>
          </a:p>
        </p:txBody>
      </p:sp>
      <p:sp>
        <p:nvSpPr>
          <p:cNvPr id="27" name="Rectangle 26">
            <a:extLst>
              <a:ext uri="{FF2B5EF4-FFF2-40B4-BE49-F238E27FC236}">
                <a16:creationId xmlns="" xmlns:a16="http://schemas.microsoft.com/office/drawing/2014/main" id="{093691AC-A5E0-A54D-84CC-C5A73FE0867D}"/>
              </a:ext>
            </a:extLst>
          </p:cNvPr>
          <p:cNvSpPr/>
          <p:nvPr/>
        </p:nvSpPr>
        <p:spPr>
          <a:xfrm>
            <a:off x="1400783" y="12874005"/>
            <a:ext cx="5661498" cy="5890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a:extLst>
              <a:ext uri="{FF2B5EF4-FFF2-40B4-BE49-F238E27FC236}">
                <a16:creationId xmlns="" xmlns:a16="http://schemas.microsoft.com/office/drawing/2014/main" id="{3D9C2B33-F9A7-C74F-86CC-51DB1E26D03C}"/>
              </a:ext>
            </a:extLst>
          </p:cNvPr>
          <p:cNvCxnSpPr>
            <a:cxnSpLocks/>
          </p:cNvCxnSpPr>
          <p:nvPr/>
        </p:nvCxnSpPr>
        <p:spPr>
          <a:xfrm>
            <a:off x="19214607" y="2514410"/>
            <a:ext cx="0" cy="15712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 xmlns:a16="http://schemas.microsoft.com/office/drawing/2014/main" id="{47D6E1F0-70E2-8D42-813B-79256AE129BB}"/>
              </a:ext>
            </a:extLst>
          </p:cNvPr>
          <p:cNvCxnSpPr>
            <a:cxnSpLocks/>
          </p:cNvCxnSpPr>
          <p:nvPr/>
        </p:nvCxnSpPr>
        <p:spPr>
          <a:xfrm>
            <a:off x="9190565" y="2578418"/>
            <a:ext cx="0" cy="38223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42">
            <a:extLst>
              <a:ext uri="{FF2B5EF4-FFF2-40B4-BE49-F238E27FC236}">
                <a16:creationId xmlns="" xmlns:a16="http://schemas.microsoft.com/office/drawing/2014/main" id="{6A2486EE-84E5-4342-9A83-B453A6D2E6B0}"/>
              </a:ext>
            </a:extLst>
          </p:cNvPr>
          <p:cNvSpPr/>
          <p:nvPr/>
        </p:nvSpPr>
        <p:spPr>
          <a:xfrm>
            <a:off x="8650973" y="6556796"/>
            <a:ext cx="7151903" cy="3015220"/>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a:extLst>
              <a:ext uri="{FF2B5EF4-FFF2-40B4-BE49-F238E27FC236}">
                <a16:creationId xmlns="" xmlns:a16="http://schemas.microsoft.com/office/drawing/2014/main" id="{BD2FF6E0-A2DD-6447-9DB2-E1C2C1C4AC32}"/>
              </a:ext>
            </a:extLst>
          </p:cNvPr>
          <p:cNvSpPr/>
          <p:nvPr/>
        </p:nvSpPr>
        <p:spPr>
          <a:xfrm>
            <a:off x="8650973" y="10891386"/>
            <a:ext cx="7151903" cy="1774028"/>
          </a:xfrm>
          <a:prstGeom prst="round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 xmlns:a16="http://schemas.microsoft.com/office/drawing/2014/main" id="{0FF337DF-F6BC-184E-AA59-D52B60E266AF}"/>
              </a:ext>
            </a:extLst>
          </p:cNvPr>
          <p:cNvCxnSpPr/>
          <p:nvPr/>
        </p:nvCxnSpPr>
        <p:spPr>
          <a:xfrm flipH="1">
            <a:off x="13677089" y="5225406"/>
            <a:ext cx="272374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BDB6F005-C386-B94E-9FD4-83F3CD3F759B}"/>
              </a:ext>
            </a:extLst>
          </p:cNvPr>
          <p:cNvCxnSpPr/>
          <p:nvPr/>
        </p:nvCxnSpPr>
        <p:spPr>
          <a:xfrm>
            <a:off x="13677089" y="5225406"/>
            <a:ext cx="0" cy="1175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 xmlns:a16="http://schemas.microsoft.com/office/drawing/2014/main" id="{AF32F11E-841A-1144-951B-19DA095E8366}"/>
              </a:ext>
            </a:extLst>
          </p:cNvPr>
          <p:cNvSpPr/>
          <p:nvPr/>
        </p:nvSpPr>
        <p:spPr>
          <a:xfrm>
            <a:off x="9868904" y="6780180"/>
            <a:ext cx="5112486"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Distribution </a:t>
            </a:r>
            <a:r>
              <a:rPr lang="en-US" sz="2800" b="1">
                <a:solidFill>
                  <a:schemeClr val="accent2"/>
                </a:solidFill>
                <a:latin typeface="Lato" charset="0"/>
                <a:ea typeface="Lato" charset="0"/>
                <a:cs typeface="Lato" charset="0"/>
              </a:rPr>
              <a:t>to </a:t>
            </a:r>
            <a:r>
              <a:rPr lang="en-US" sz="2800" b="1" smtClean="0">
                <a:solidFill>
                  <a:schemeClr val="accent2"/>
                </a:solidFill>
                <a:latin typeface="Lato" charset="0"/>
                <a:ea typeface="Lato" charset="0"/>
                <a:cs typeface="Lato" charset="0"/>
              </a:rPr>
              <a:t>Descendants</a:t>
            </a:r>
            <a:endParaRPr lang="en-US" sz="2800" b="1" dirty="0">
              <a:solidFill>
                <a:schemeClr val="accent2"/>
              </a:solidFill>
              <a:latin typeface="Lato" charset="0"/>
              <a:ea typeface="Lato" charset="0"/>
              <a:cs typeface="Lato" charset="0"/>
            </a:endParaRPr>
          </a:p>
        </p:txBody>
      </p:sp>
      <p:sp>
        <p:nvSpPr>
          <p:cNvPr id="52" name="Rectangle 51">
            <a:extLst>
              <a:ext uri="{FF2B5EF4-FFF2-40B4-BE49-F238E27FC236}">
                <a16:creationId xmlns="" xmlns:a16="http://schemas.microsoft.com/office/drawing/2014/main" id="{BB0CE7AA-E09F-6A48-98E2-2B5B2417F6B2}"/>
              </a:ext>
            </a:extLst>
          </p:cNvPr>
          <p:cNvSpPr/>
          <p:nvPr/>
        </p:nvSpPr>
        <p:spPr>
          <a:xfrm>
            <a:off x="9435830" y="7303399"/>
            <a:ext cx="5508931" cy="1938992"/>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Balance is held in separate trust for children. Trustee has discretion over income and principal for a child’s health, education support and maintenance. Each child can serve as his own trustee. Each child has a special power of appointment over his trust</a:t>
            </a:r>
          </a:p>
        </p:txBody>
      </p:sp>
      <p:sp>
        <p:nvSpPr>
          <p:cNvPr id="53" name="Rectangle 52">
            <a:extLst>
              <a:ext uri="{FF2B5EF4-FFF2-40B4-BE49-F238E27FC236}">
                <a16:creationId xmlns="" xmlns:a16="http://schemas.microsoft.com/office/drawing/2014/main" id="{2478E4A9-307A-6547-A5E8-41E473FFD3C0}"/>
              </a:ext>
            </a:extLst>
          </p:cNvPr>
          <p:cNvSpPr/>
          <p:nvPr/>
        </p:nvSpPr>
        <p:spPr>
          <a:xfrm>
            <a:off x="9866614" y="11068686"/>
            <a:ext cx="4720621" cy="523220"/>
          </a:xfrm>
          <a:prstGeom prst="rect">
            <a:avLst/>
          </a:prstGeom>
        </p:spPr>
        <p:txBody>
          <a:bodyPr wrap="square">
            <a:spAutoFit/>
          </a:bodyPr>
          <a:lstStyle/>
          <a:p>
            <a:pPr algn="ctr"/>
            <a:r>
              <a:rPr lang="en-US" sz="2800" b="1" dirty="0">
                <a:solidFill>
                  <a:schemeClr val="accent2"/>
                </a:solidFill>
                <a:latin typeface="Lato" charset="0"/>
                <a:ea typeface="Lato" charset="0"/>
                <a:cs typeface="Lato" charset="0"/>
              </a:rPr>
              <a:t>Alternate Bequest</a:t>
            </a:r>
          </a:p>
        </p:txBody>
      </p:sp>
      <p:sp>
        <p:nvSpPr>
          <p:cNvPr id="55" name="Rectangle 54">
            <a:extLst>
              <a:ext uri="{FF2B5EF4-FFF2-40B4-BE49-F238E27FC236}">
                <a16:creationId xmlns="" xmlns:a16="http://schemas.microsoft.com/office/drawing/2014/main" id="{E36B06C0-73E6-8148-BAEB-AF43BBC1DD71}"/>
              </a:ext>
            </a:extLst>
          </p:cNvPr>
          <p:cNvSpPr/>
          <p:nvPr/>
        </p:nvSpPr>
        <p:spPr>
          <a:xfrm>
            <a:off x="9472459" y="11591905"/>
            <a:ext cx="5508931" cy="707886"/>
          </a:xfrm>
          <a:prstGeom prst="rect">
            <a:avLst/>
          </a:prstGeom>
        </p:spPr>
        <p:txBody>
          <a:bodyPr wrap="square">
            <a:spAutoFit/>
          </a:bodyPr>
          <a:lstStyle/>
          <a:p>
            <a:pPr algn="ctr"/>
            <a:r>
              <a:rPr lang="en-US" sz="2000" dirty="0">
                <a:solidFill>
                  <a:schemeClr val="tx2"/>
                </a:solidFill>
                <a:latin typeface="Lato" charset="0"/>
                <a:ea typeface="Lato" charset="0"/>
                <a:cs typeface="Lato" charset="0"/>
              </a:rPr>
              <a:t>One half to John Doe’s heirs and one half </a:t>
            </a:r>
            <a:br>
              <a:rPr lang="en-US" sz="2000" dirty="0">
                <a:solidFill>
                  <a:schemeClr val="tx2"/>
                </a:solidFill>
                <a:latin typeface="Lato" charset="0"/>
                <a:ea typeface="Lato" charset="0"/>
                <a:cs typeface="Lato" charset="0"/>
              </a:rPr>
            </a:br>
            <a:r>
              <a:rPr lang="en-US" sz="2000" dirty="0">
                <a:solidFill>
                  <a:schemeClr val="tx2"/>
                </a:solidFill>
                <a:latin typeface="Lato" charset="0"/>
                <a:ea typeface="Lato" charset="0"/>
                <a:cs typeface="Lato" charset="0"/>
              </a:rPr>
              <a:t>to Jane Doe’s heirs</a:t>
            </a:r>
          </a:p>
        </p:txBody>
      </p:sp>
      <p:cxnSp>
        <p:nvCxnSpPr>
          <p:cNvPr id="21" name="Straight Arrow Connector 20">
            <a:extLst>
              <a:ext uri="{FF2B5EF4-FFF2-40B4-BE49-F238E27FC236}">
                <a16:creationId xmlns="" xmlns:a16="http://schemas.microsoft.com/office/drawing/2014/main" id="{3C876E78-F528-374C-B688-FCD50CC74CEE}"/>
              </a:ext>
            </a:extLst>
          </p:cNvPr>
          <p:cNvCxnSpPr/>
          <p:nvPr/>
        </p:nvCxnSpPr>
        <p:spPr>
          <a:xfrm>
            <a:off x="12226925" y="9747115"/>
            <a:ext cx="0" cy="9922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6248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drawing, plate&#10;&#10;Description automatically generated">
            <a:extLst>
              <a:ext uri="{FF2B5EF4-FFF2-40B4-BE49-F238E27FC236}">
                <a16:creationId xmlns:a16="http://schemas.microsoft.com/office/drawing/2014/main" xmlns="" id="{2E5445FA-0459-464F-8E96-7729851093E2}"/>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l="2518" r="2518"/>
          <a:stretch>
            <a:fillRect/>
          </a:stretch>
        </p:blipFill>
        <p:spPr/>
      </p:pic>
      <p:sp>
        <p:nvSpPr>
          <p:cNvPr id="6" name="Rectangle 5"/>
          <p:cNvSpPr/>
          <p:nvPr/>
        </p:nvSpPr>
        <p:spPr>
          <a:xfrm>
            <a:off x="0" y="0"/>
            <a:ext cx="24377650" cy="13716000"/>
          </a:xfrm>
          <a:prstGeom prst="rect">
            <a:avLst/>
          </a:prstGeom>
          <a:solidFill>
            <a:srgbClr val="1D4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Regular" charset="0"/>
            </a:endParaRPr>
          </a:p>
        </p:txBody>
      </p:sp>
      <p:sp>
        <p:nvSpPr>
          <p:cNvPr id="43" name="TextBox 42"/>
          <p:cNvSpPr txBox="1"/>
          <p:nvPr/>
        </p:nvSpPr>
        <p:spPr>
          <a:xfrm>
            <a:off x="17562331" y="6820446"/>
            <a:ext cx="5065894" cy="560603"/>
          </a:xfrm>
          <a:prstGeom prst="rect">
            <a:avLst/>
          </a:prstGeom>
          <a:noFill/>
        </p:spPr>
        <p:txBody>
          <a:bodyPr wrap="square" rtlCol="0">
            <a:spAutoFit/>
          </a:bodyPr>
          <a:lstStyle/>
          <a:p>
            <a:pPr>
              <a:lnSpc>
                <a:spcPts val="4033"/>
              </a:lnSpc>
            </a:pPr>
            <a:r>
              <a:rPr lang="en-US" sz="2500" dirty="0" err="1">
                <a:solidFill>
                  <a:schemeClr val="bg1"/>
                </a:solidFill>
                <a:latin typeface="Source Sans Pro Regular" charset="0"/>
                <a:ea typeface="Source Sans Pro Regular" charset="0"/>
                <a:cs typeface="Source Sans Pro Regular" charset="0"/>
              </a:rPr>
              <a:t>khbblaw.com</a:t>
            </a:r>
            <a:endParaRPr lang="en-US" sz="2500" dirty="0">
              <a:solidFill>
                <a:schemeClr val="bg1"/>
              </a:solidFill>
              <a:latin typeface="Source Sans Pro Regular" charset="0"/>
              <a:ea typeface="Source Sans Pro Regular" charset="0"/>
              <a:cs typeface="Source Sans Pro Regular" charset="0"/>
            </a:endParaRPr>
          </a:p>
        </p:txBody>
      </p:sp>
      <p:sp>
        <p:nvSpPr>
          <p:cNvPr id="44" name="Rectangle 43"/>
          <p:cNvSpPr/>
          <p:nvPr/>
        </p:nvSpPr>
        <p:spPr>
          <a:xfrm>
            <a:off x="17550897" y="6280705"/>
            <a:ext cx="1485791" cy="507831"/>
          </a:xfrm>
          <a:prstGeom prst="rect">
            <a:avLst/>
          </a:prstGeom>
        </p:spPr>
        <p:txBody>
          <a:bodyPr wrap="none">
            <a:spAutoFit/>
          </a:bodyPr>
          <a:lstStyle/>
          <a:p>
            <a:r>
              <a:rPr lang="en-US" sz="2700" b="1" dirty="0">
                <a:solidFill>
                  <a:schemeClr val="bg1"/>
                </a:solidFill>
                <a:latin typeface="Lato Regular"/>
                <a:cs typeface="Lato Regular"/>
              </a:rPr>
              <a:t>Website</a:t>
            </a:r>
          </a:p>
        </p:txBody>
      </p:sp>
      <p:sp>
        <p:nvSpPr>
          <p:cNvPr id="45" name="TextBox 44"/>
          <p:cNvSpPr txBox="1"/>
          <p:nvPr/>
        </p:nvSpPr>
        <p:spPr>
          <a:xfrm>
            <a:off x="3221740" y="6784498"/>
            <a:ext cx="5065894" cy="1621833"/>
          </a:xfrm>
          <a:prstGeom prst="rect">
            <a:avLst/>
          </a:prstGeom>
          <a:noFill/>
        </p:spPr>
        <p:txBody>
          <a:bodyPr wrap="square" rtlCol="0">
            <a:spAutoFit/>
          </a:bodyPr>
          <a:lstStyle/>
          <a:p>
            <a:pPr>
              <a:lnSpc>
                <a:spcPts val="4033"/>
              </a:lnSpc>
            </a:pPr>
            <a:r>
              <a:rPr lang="en-US" sz="2500" dirty="0" smtClean="0">
                <a:solidFill>
                  <a:schemeClr val="bg1"/>
                </a:solidFill>
                <a:latin typeface="Source Sans Pro Light" charset="0"/>
                <a:ea typeface="Source Sans Pro Light" charset="0"/>
                <a:cs typeface="Source Sans Pro Light" charset="0"/>
              </a:rPr>
              <a:t>Email: </a:t>
            </a:r>
            <a:r>
              <a:rPr lang="en-US" sz="2500" dirty="0" err="1" smtClean="0">
                <a:solidFill>
                  <a:schemeClr val="bg1"/>
                </a:solidFill>
                <a:latin typeface="Source Sans Pro Light" charset="0"/>
                <a:ea typeface="Source Sans Pro Light" charset="0"/>
                <a:cs typeface="Source Sans Pro Light" charset="0"/>
              </a:rPr>
              <a:t>tgorton@khbblaw.com</a:t>
            </a:r>
            <a:endParaRPr lang="en-US" sz="2500" dirty="0" smtClean="0">
              <a:solidFill>
                <a:schemeClr val="bg1"/>
              </a:solidFill>
              <a:latin typeface="Source Sans Pro Light" charset="0"/>
              <a:ea typeface="Source Sans Pro Light" charset="0"/>
              <a:cs typeface="Source Sans Pro Light" charset="0"/>
            </a:endParaRPr>
          </a:p>
          <a:p>
            <a:pPr>
              <a:lnSpc>
                <a:spcPts val="4033"/>
              </a:lnSpc>
            </a:pPr>
            <a:r>
              <a:rPr lang="en-US" sz="2500" dirty="0" smtClean="0">
                <a:solidFill>
                  <a:schemeClr val="bg1"/>
                </a:solidFill>
                <a:latin typeface="Source Sans Pro Light" charset="0"/>
                <a:ea typeface="Source Sans Pro Light" charset="0"/>
                <a:cs typeface="Source Sans Pro Light" charset="0"/>
              </a:rPr>
              <a:t>Phone</a:t>
            </a:r>
            <a:r>
              <a:rPr lang="en-US" sz="2500" dirty="0">
                <a:solidFill>
                  <a:schemeClr val="bg1"/>
                </a:solidFill>
                <a:latin typeface="Source Sans Pro Light" charset="0"/>
                <a:ea typeface="Source Sans Pro Light" charset="0"/>
                <a:cs typeface="Source Sans Pro Light" charset="0"/>
              </a:rPr>
              <a:t>: 206-382-4414 </a:t>
            </a:r>
            <a:br>
              <a:rPr lang="en-US" sz="2500" dirty="0">
                <a:solidFill>
                  <a:schemeClr val="bg1"/>
                </a:solidFill>
                <a:latin typeface="Source Sans Pro Light" charset="0"/>
                <a:ea typeface="Source Sans Pro Light" charset="0"/>
                <a:cs typeface="Source Sans Pro Light" charset="0"/>
              </a:rPr>
            </a:br>
            <a:r>
              <a:rPr lang="en-US" sz="2500" dirty="0">
                <a:solidFill>
                  <a:schemeClr val="bg1"/>
                </a:solidFill>
                <a:latin typeface="Source Sans Pro Light" charset="0"/>
                <a:ea typeface="Source Sans Pro Light" charset="0"/>
                <a:cs typeface="Source Sans Pro Light" charset="0"/>
              </a:rPr>
              <a:t>​Fax: 206-382-4412</a:t>
            </a:r>
            <a:endParaRPr lang="en-US" sz="2500" dirty="0">
              <a:solidFill>
                <a:schemeClr val="bg1"/>
              </a:solidFill>
              <a:latin typeface="Source Sans Pro Regular" charset="0"/>
              <a:ea typeface="Source Sans Pro Regular" charset="0"/>
              <a:cs typeface="Source Sans Pro Regular" charset="0"/>
            </a:endParaRPr>
          </a:p>
        </p:txBody>
      </p:sp>
      <p:sp>
        <p:nvSpPr>
          <p:cNvPr id="46" name="Rectangle 45"/>
          <p:cNvSpPr/>
          <p:nvPr/>
        </p:nvSpPr>
        <p:spPr>
          <a:xfrm>
            <a:off x="3210306" y="6244757"/>
            <a:ext cx="1479892" cy="507831"/>
          </a:xfrm>
          <a:prstGeom prst="rect">
            <a:avLst/>
          </a:prstGeom>
        </p:spPr>
        <p:txBody>
          <a:bodyPr wrap="none">
            <a:spAutoFit/>
          </a:bodyPr>
          <a:lstStyle/>
          <a:p>
            <a:r>
              <a:rPr lang="en-US" sz="2700" b="1" dirty="0" smtClean="0">
                <a:solidFill>
                  <a:schemeClr val="bg1"/>
                </a:solidFill>
                <a:latin typeface="Lato Regular"/>
                <a:cs typeface="Lato Regular"/>
              </a:rPr>
              <a:t>Contact</a:t>
            </a:r>
            <a:endParaRPr lang="en-US" sz="2700" b="1" dirty="0">
              <a:solidFill>
                <a:schemeClr val="bg1"/>
              </a:solidFill>
              <a:latin typeface="Lato Regular"/>
              <a:cs typeface="Lato Regular"/>
            </a:endParaRPr>
          </a:p>
        </p:txBody>
      </p:sp>
      <p:sp>
        <p:nvSpPr>
          <p:cNvPr id="47" name="TextBox 46"/>
          <p:cNvSpPr txBox="1"/>
          <p:nvPr/>
        </p:nvSpPr>
        <p:spPr>
          <a:xfrm>
            <a:off x="11195767" y="6784498"/>
            <a:ext cx="5065894" cy="1586525"/>
          </a:xfrm>
          <a:prstGeom prst="rect">
            <a:avLst/>
          </a:prstGeom>
          <a:noFill/>
        </p:spPr>
        <p:txBody>
          <a:bodyPr wrap="square" rtlCol="0">
            <a:spAutoFit/>
          </a:bodyPr>
          <a:lstStyle/>
          <a:p>
            <a:pPr>
              <a:lnSpc>
                <a:spcPts val="4033"/>
              </a:lnSpc>
            </a:pPr>
            <a:r>
              <a:rPr lang="en-US" sz="2500" dirty="0">
                <a:solidFill>
                  <a:schemeClr val="bg1"/>
                </a:solidFill>
                <a:latin typeface="Source Sans Pro Light" charset="0"/>
                <a:ea typeface="Source Sans Pro Light" charset="0"/>
                <a:cs typeface="Source Sans Pro Light" charset="0"/>
              </a:rPr>
              <a:t>Hoge Building</a:t>
            </a:r>
            <a:br>
              <a:rPr lang="en-US" sz="2500" dirty="0">
                <a:solidFill>
                  <a:schemeClr val="bg1"/>
                </a:solidFill>
                <a:latin typeface="Source Sans Pro Light" charset="0"/>
                <a:ea typeface="Source Sans Pro Light" charset="0"/>
                <a:cs typeface="Source Sans Pro Light" charset="0"/>
              </a:rPr>
            </a:br>
            <a:r>
              <a:rPr lang="en-US" sz="2500" dirty="0">
                <a:solidFill>
                  <a:schemeClr val="bg1"/>
                </a:solidFill>
                <a:latin typeface="Source Sans Pro Light" charset="0"/>
                <a:ea typeface="Source Sans Pro Light" charset="0"/>
                <a:cs typeface="Source Sans Pro Light" charset="0"/>
              </a:rPr>
              <a:t>Suite 800 705 Second Avenue </a:t>
            </a:r>
            <a:br>
              <a:rPr lang="en-US" sz="2500" dirty="0">
                <a:solidFill>
                  <a:schemeClr val="bg1"/>
                </a:solidFill>
                <a:latin typeface="Source Sans Pro Light" charset="0"/>
                <a:ea typeface="Source Sans Pro Light" charset="0"/>
                <a:cs typeface="Source Sans Pro Light" charset="0"/>
              </a:rPr>
            </a:br>
            <a:r>
              <a:rPr lang="en-US" sz="2500" dirty="0">
                <a:solidFill>
                  <a:schemeClr val="bg1"/>
                </a:solidFill>
                <a:latin typeface="Source Sans Pro Light" charset="0"/>
                <a:ea typeface="Source Sans Pro Light" charset="0"/>
                <a:cs typeface="Source Sans Pro Light" charset="0"/>
              </a:rPr>
              <a:t>Seattle, Washington 98104</a:t>
            </a:r>
            <a:endParaRPr lang="en-US" sz="2500" dirty="0">
              <a:solidFill>
                <a:schemeClr val="bg1"/>
              </a:solidFill>
              <a:latin typeface="Source Sans Pro Regular" charset="0"/>
              <a:ea typeface="Source Sans Pro Regular" charset="0"/>
              <a:cs typeface="Source Sans Pro Regular" charset="0"/>
            </a:endParaRPr>
          </a:p>
        </p:txBody>
      </p:sp>
      <p:sp>
        <p:nvSpPr>
          <p:cNvPr id="48" name="Rectangle 47"/>
          <p:cNvSpPr/>
          <p:nvPr/>
        </p:nvSpPr>
        <p:spPr>
          <a:xfrm>
            <a:off x="11184333" y="6244757"/>
            <a:ext cx="1524585" cy="507831"/>
          </a:xfrm>
          <a:prstGeom prst="rect">
            <a:avLst/>
          </a:prstGeom>
        </p:spPr>
        <p:txBody>
          <a:bodyPr wrap="none">
            <a:spAutoFit/>
          </a:bodyPr>
          <a:lstStyle/>
          <a:p>
            <a:r>
              <a:rPr lang="en-US" sz="2700" b="1" dirty="0">
                <a:solidFill>
                  <a:schemeClr val="bg1"/>
                </a:solidFill>
                <a:latin typeface="Lato Regular"/>
                <a:cs typeface="Lato Regular"/>
              </a:rPr>
              <a:t>Location</a:t>
            </a:r>
          </a:p>
        </p:txBody>
      </p:sp>
      <p:sp>
        <p:nvSpPr>
          <p:cNvPr id="49" name="Shape 2643"/>
          <p:cNvSpPr/>
          <p:nvPr/>
        </p:nvSpPr>
        <p:spPr>
          <a:xfrm>
            <a:off x="2289933" y="6282285"/>
            <a:ext cx="449628" cy="824316"/>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50" name="Shape 2934"/>
          <p:cNvSpPr/>
          <p:nvPr/>
        </p:nvSpPr>
        <p:spPr>
          <a:xfrm>
            <a:off x="10156719" y="6239202"/>
            <a:ext cx="662170" cy="910482"/>
          </a:xfrm>
          <a:custGeom>
            <a:avLst/>
            <a:gdLst/>
            <a:ahLst/>
            <a:cxnLst>
              <a:cxn ang="0">
                <a:pos x="wd2" y="hd2"/>
              </a:cxn>
              <a:cxn ang="5400000">
                <a:pos x="wd2" y="hd2"/>
              </a:cxn>
              <a:cxn ang="10800000">
                <a:pos x="wd2" y="hd2"/>
              </a:cxn>
              <a:cxn ang="16200000">
                <a:pos x="wd2" y="hd2"/>
              </a:cxn>
            </a:cxnLst>
            <a:rect l="0" t="0" r="r" b="b"/>
            <a:pathLst>
              <a:path w="21600" h="21600" extrusionOk="0">
                <a:moveTo>
                  <a:pt x="10800" y="10800"/>
                </a:moveTo>
                <a:cubicBezTo>
                  <a:pt x="8563" y="10800"/>
                  <a:pt x="6750" y="9481"/>
                  <a:pt x="6750" y="7855"/>
                </a:cubicBezTo>
                <a:cubicBezTo>
                  <a:pt x="6750" y="6228"/>
                  <a:pt x="8563" y="4909"/>
                  <a:pt x="10800" y="4909"/>
                </a:cubicBezTo>
                <a:cubicBezTo>
                  <a:pt x="13037" y="4909"/>
                  <a:pt x="14850" y="6228"/>
                  <a:pt x="14850" y="7855"/>
                </a:cubicBezTo>
                <a:cubicBezTo>
                  <a:pt x="14850" y="9481"/>
                  <a:pt x="13037" y="10800"/>
                  <a:pt x="10800" y="10800"/>
                </a:cubicBezTo>
                <a:moveTo>
                  <a:pt x="10800" y="3927"/>
                </a:moveTo>
                <a:cubicBezTo>
                  <a:pt x="7817" y="3927"/>
                  <a:pt x="5400" y="5686"/>
                  <a:pt x="5400" y="7855"/>
                </a:cubicBezTo>
                <a:cubicBezTo>
                  <a:pt x="5400" y="10023"/>
                  <a:pt x="7817" y="11782"/>
                  <a:pt x="10800" y="11782"/>
                </a:cubicBezTo>
                <a:cubicBezTo>
                  <a:pt x="13783" y="11782"/>
                  <a:pt x="16200" y="10023"/>
                  <a:pt x="16200" y="7855"/>
                </a:cubicBezTo>
                <a:cubicBezTo>
                  <a:pt x="16200" y="5686"/>
                  <a:pt x="13783" y="3927"/>
                  <a:pt x="10800" y="3927"/>
                </a:cubicBezTo>
                <a:moveTo>
                  <a:pt x="10800" y="20127"/>
                </a:moveTo>
                <a:cubicBezTo>
                  <a:pt x="10800" y="20127"/>
                  <a:pt x="1350" y="13745"/>
                  <a:pt x="1350" y="7855"/>
                </a:cubicBezTo>
                <a:cubicBezTo>
                  <a:pt x="1350" y="4059"/>
                  <a:pt x="5581" y="982"/>
                  <a:pt x="10800" y="982"/>
                </a:cubicBezTo>
                <a:cubicBezTo>
                  <a:pt x="16019" y="982"/>
                  <a:pt x="20250" y="4059"/>
                  <a:pt x="20250" y="7855"/>
                </a:cubicBezTo>
                <a:cubicBezTo>
                  <a:pt x="20250" y="13745"/>
                  <a:pt x="10800" y="20127"/>
                  <a:pt x="10800" y="20127"/>
                </a:cubicBezTo>
                <a:moveTo>
                  <a:pt x="10800" y="0"/>
                </a:moveTo>
                <a:cubicBezTo>
                  <a:pt x="4836" y="0"/>
                  <a:pt x="0" y="3517"/>
                  <a:pt x="0" y="7855"/>
                </a:cubicBezTo>
                <a:cubicBezTo>
                  <a:pt x="0" y="14236"/>
                  <a:pt x="10800" y="21600"/>
                  <a:pt x="10800" y="21600"/>
                </a:cubicBezTo>
                <a:cubicBezTo>
                  <a:pt x="10800" y="21600"/>
                  <a:pt x="21600" y="14236"/>
                  <a:pt x="21600" y="7855"/>
                </a:cubicBezTo>
                <a:cubicBezTo>
                  <a:pt x="21600" y="3517"/>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51" name="Shape 2944"/>
          <p:cNvSpPr/>
          <p:nvPr/>
        </p:nvSpPr>
        <p:spPr>
          <a:xfrm>
            <a:off x="16391641" y="6365995"/>
            <a:ext cx="776556" cy="776554"/>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solidFill>
                <a:schemeClr val="bg1"/>
              </a:solidFill>
            </a:endParaRPr>
          </a:p>
        </p:txBody>
      </p:sp>
      <p:sp>
        <p:nvSpPr>
          <p:cNvPr id="55" name="Rectangle 54"/>
          <p:cNvSpPr>
            <a:spLocks/>
          </p:cNvSpPr>
          <p:nvPr/>
        </p:nvSpPr>
        <p:spPr bwMode="auto">
          <a:xfrm>
            <a:off x="10284898" y="1249129"/>
            <a:ext cx="386650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6400" b="1" dirty="0">
                <a:solidFill>
                  <a:schemeClr val="bg1"/>
                </a:solidFill>
                <a:latin typeface="Lato" charset="0"/>
                <a:ea typeface="Lato" charset="0"/>
                <a:cs typeface="Lato" charset="0"/>
                <a:sym typeface="Bebas Neue" charset="0"/>
              </a:rPr>
              <a:t>Thank You</a:t>
            </a:r>
          </a:p>
        </p:txBody>
      </p:sp>
      <p:sp>
        <p:nvSpPr>
          <p:cNvPr id="57" name="Rectangle 56"/>
          <p:cNvSpPr/>
          <p:nvPr/>
        </p:nvSpPr>
        <p:spPr>
          <a:xfrm>
            <a:off x="11715185" y="2514410"/>
            <a:ext cx="100584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Source Sans Pro Regular" charset="0"/>
            </a:endParaRPr>
          </a:p>
        </p:txBody>
      </p:sp>
      <p:pic>
        <p:nvPicPr>
          <p:cNvPr id="7" name="Picture 6" descr="A picture containing drawing, plate&#10;&#10;Description automatically generated">
            <a:extLst>
              <a:ext uri="{FF2B5EF4-FFF2-40B4-BE49-F238E27FC236}">
                <a16:creationId xmlns:a16="http://schemas.microsoft.com/office/drawing/2014/main" xmlns="" id="{612E89CC-24E8-1D44-99A8-66A9EFDA26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2366" y="11504259"/>
            <a:ext cx="3052918" cy="1631216"/>
          </a:xfrm>
          <a:prstGeom prst="rect">
            <a:avLst/>
          </a:prstGeom>
        </p:spPr>
      </p:pic>
    </p:spTree>
    <p:extLst>
      <p:ext uri="{BB962C8B-B14F-4D97-AF65-F5344CB8AC3E}">
        <p14:creationId xmlns:p14="http://schemas.microsoft.com/office/powerpoint/2010/main" val="5363884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n Franklin Death Taxes Quo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230231" cy="14192005"/>
          </a:xfrm>
          <a:prstGeom prst="rect">
            <a:avLst/>
          </a:prstGeom>
        </p:spPr>
      </p:pic>
    </p:spTree>
    <p:extLst>
      <p:ext uri="{BB962C8B-B14F-4D97-AF65-F5344CB8AC3E}">
        <p14:creationId xmlns:p14="http://schemas.microsoft.com/office/powerpoint/2010/main" val="16506712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81436"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699564" y="3340496"/>
            <a:ext cx="806336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What About</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Estate Taxes?</a:t>
            </a:r>
          </a:p>
        </p:txBody>
      </p:sp>
      <p:sp>
        <p:nvSpPr>
          <p:cNvPr id="34" name="Subtitle 2"/>
          <p:cNvSpPr txBox="1">
            <a:spLocks/>
          </p:cNvSpPr>
          <p:nvPr/>
        </p:nvSpPr>
        <p:spPr>
          <a:xfrm>
            <a:off x="9715789" y="3749057"/>
            <a:ext cx="12355647" cy="427745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b="1" dirty="0">
                <a:solidFill>
                  <a:schemeClr val="accent4"/>
                </a:solidFill>
                <a:latin typeface="Source Sans Pro" panose="020B0503030403020204" pitchFamily="34" charset="0"/>
                <a:ea typeface="Source Sans Pro" panose="020B0503030403020204" pitchFamily="34" charset="0"/>
              </a:rPr>
              <a:t>A one-time transfer tax due if the decedents assets reach certain threshold levels.</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Washington State Estate Tax Exemption $2,193,000</a:t>
            </a:r>
          </a:p>
          <a:p>
            <a:pPr marL="1659136" lvl="1" indent="-571500" algn="l">
              <a:buFont typeface="Arial" panose="020B0604020202020204" pitchFamily="34" charset="0"/>
              <a:buChar char="•"/>
            </a:pPr>
            <a:r>
              <a:rPr lang="en-US" sz="4000" dirty="0">
                <a:solidFill>
                  <a:schemeClr val="tx2"/>
                </a:solidFill>
                <a:latin typeface="Source Sans Pro" panose="020B0503030403020204" pitchFamily="34" charset="0"/>
                <a:ea typeface="Source Sans Pro" panose="020B0503030403020204" pitchFamily="34" charset="0"/>
              </a:rPr>
              <a:t>Federal Estate Tax Exemption </a:t>
            </a:r>
            <a:r>
              <a:rPr lang="en-US" sz="4000" dirty="0" smtClean="0">
                <a:solidFill>
                  <a:schemeClr val="tx2"/>
                </a:solidFill>
                <a:latin typeface="Source Sans Pro" panose="020B0503030403020204" pitchFamily="34" charset="0"/>
                <a:ea typeface="Source Sans Pro" panose="020B0503030403020204" pitchFamily="34" charset="0"/>
              </a:rPr>
              <a:t>$12,060,000</a:t>
            </a:r>
            <a:endParaRPr lang="en-US" sz="4000" dirty="0">
              <a:solidFill>
                <a:schemeClr val="tx2"/>
              </a:solidFill>
              <a:latin typeface="Source Sans Pro" panose="020B0503030403020204" pitchFamily="34" charset="0"/>
              <a:ea typeface="Source Sans Pro" panose="020B0503030403020204" pitchFamily="34" charset="0"/>
            </a:endParaRP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55367103-2579-F042-AAE6-324B11693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64" y="8569784"/>
            <a:ext cx="1882067" cy="1882067"/>
          </a:xfrm>
          <a:prstGeom prst="rect">
            <a:avLst/>
          </a:prstGeom>
        </p:spPr>
      </p:pic>
    </p:spTree>
    <p:extLst>
      <p:ext uri="{BB962C8B-B14F-4D97-AF65-F5344CB8AC3E}">
        <p14:creationId xmlns:p14="http://schemas.microsoft.com/office/powerpoint/2010/main" val="14881630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a:spLocks/>
          </p:cNvSpPr>
          <p:nvPr/>
        </p:nvSpPr>
        <p:spPr bwMode="auto">
          <a:xfrm>
            <a:off x="1749425" y="1249129"/>
            <a:ext cx="834869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6400" b="1" dirty="0">
                <a:solidFill>
                  <a:schemeClr val="tx2"/>
                </a:solidFill>
                <a:latin typeface="Lato" charset="0"/>
                <a:ea typeface="Lato" charset="0"/>
                <a:cs typeface="Lato" charset="0"/>
                <a:sym typeface="Bebas Neue" charset="0"/>
              </a:rPr>
              <a:t>Washington Estate Tax</a:t>
            </a:r>
          </a:p>
        </p:txBody>
      </p:sp>
      <p:sp>
        <p:nvSpPr>
          <p:cNvPr id="90" name="Rectangle 89"/>
          <p:cNvSpPr/>
          <p:nvPr/>
        </p:nvSpPr>
        <p:spPr>
          <a:xfrm>
            <a:off x="1749425" y="2514410"/>
            <a:ext cx="100584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ource Sans Pro Regular" charset="0"/>
            </a:endParaRPr>
          </a:p>
        </p:txBody>
      </p:sp>
      <p:sp>
        <p:nvSpPr>
          <p:cNvPr id="27" name="Rectangle 26">
            <a:extLst>
              <a:ext uri="{FF2B5EF4-FFF2-40B4-BE49-F238E27FC236}">
                <a16:creationId xmlns:a16="http://schemas.microsoft.com/office/drawing/2014/main" xmlns="" id="{093691AC-A5E0-A54D-84CC-C5A73FE0867D}"/>
              </a:ext>
            </a:extLst>
          </p:cNvPr>
          <p:cNvSpPr/>
          <p:nvPr/>
        </p:nvSpPr>
        <p:spPr>
          <a:xfrm>
            <a:off x="1400783" y="12874005"/>
            <a:ext cx="5661498" cy="5890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ell phone&#10;&#10;Description automatically generated">
            <a:extLst>
              <a:ext uri="{FF2B5EF4-FFF2-40B4-BE49-F238E27FC236}">
                <a16:creationId xmlns:a16="http://schemas.microsoft.com/office/drawing/2014/main" xmlns="" id="{AE2356DB-90A6-8447-AAFD-E35BB760F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524" y="2858814"/>
            <a:ext cx="21136149" cy="9951182"/>
          </a:xfrm>
          <a:prstGeom prst="rect">
            <a:avLst/>
          </a:prstGeom>
        </p:spPr>
      </p:pic>
    </p:spTree>
    <p:extLst>
      <p:ext uri="{BB962C8B-B14F-4D97-AF65-F5344CB8AC3E}">
        <p14:creationId xmlns:p14="http://schemas.microsoft.com/office/powerpoint/2010/main" val="19243895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a:spLocks/>
          </p:cNvSpPr>
          <p:nvPr/>
        </p:nvSpPr>
        <p:spPr bwMode="auto">
          <a:xfrm>
            <a:off x="1749425" y="1249129"/>
            <a:ext cx="6666377"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6400" b="1" dirty="0">
                <a:solidFill>
                  <a:schemeClr val="tx2"/>
                </a:solidFill>
                <a:latin typeface="Lato" charset="0"/>
                <a:ea typeface="Lato" charset="0"/>
                <a:cs typeface="Lato" charset="0"/>
                <a:sym typeface="Bebas Neue" charset="0"/>
              </a:rPr>
              <a:t>Federal Estate Tax</a:t>
            </a:r>
          </a:p>
        </p:txBody>
      </p:sp>
      <p:sp>
        <p:nvSpPr>
          <p:cNvPr id="90" name="Rectangle 89"/>
          <p:cNvSpPr/>
          <p:nvPr/>
        </p:nvSpPr>
        <p:spPr>
          <a:xfrm>
            <a:off x="1749425" y="2514410"/>
            <a:ext cx="1005840" cy="64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latin typeface="Source Sans Pro Regular" charset="0"/>
            </a:endParaRPr>
          </a:p>
        </p:txBody>
      </p:sp>
      <p:sp>
        <p:nvSpPr>
          <p:cNvPr id="27" name="Rectangle 26">
            <a:extLst>
              <a:ext uri="{FF2B5EF4-FFF2-40B4-BE49-F238E27FC236}">
                <a16:creationId xmlns:a16="http://schemas.microsoft.com/office/drawing/2014/main" xmlns="" id="{093691AC-A5E0-A54D-84CC-C5A73FE0867D}"/>
              </a:ext>
            </a:extLst>
          </p:cNvPr>
          <p:cNvSpPr/>
          <p:nvPr/>
        </p:nvSpPr>
        <p:spPr>
          <a:xfrm>
            <a:off x="1400783" y="12874005"/>
            <a:ext cx="5661498" cy="589076"/>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xmlns="" id="{641BF534-EC9C-7441-A376-764449C6D928}"/>
              </a:ext>
            </a:extLst>
          </p:cNvPr>
          <p:cNvGraphicFramePr>
            <a:graphicFrameLocks noGrp="1"/>
          </p:cNvGraphicFramePr>
          <p:nvPr>
            <p:extLst>
              <p:ext uri="{D42A27DB-BD31-4B8C-83A1-F6EECF244321}">
                <p14:modId xmlns:p14="http://schemas.microsoft.com/office/powerpoint/2010/main" val="1727361474"/>
              </p:ext>
            </p:extLst>
          </p:nvPr>
        </p:nvGraphicFramePr>
        <p:xfrm>
          <a:off x="1787525" y="3257742"/>
          <a:ext cx="20840700" cy="9209125"/>
        </p:xfrm>
        <a:graphic>
          <a:graphicData uri="http://schemas.openxmlformats.org/drawingml/2006/table">
            <a:tbl>
              <a:tblPr firstRow="1" firstCol="1" bandRow="1">
                <a:tableStyleId>{5C22544A-7EE6-4342-B048-85BDC9FD1C3A}</a:tableStyleId>
              </a:tblPr>
              <a:tblGrid>
                <a:gridCol w="8750054">
                  <a:extLst>
                    <a:ext uri="{9D8B030D-6E8A-4147-A177-3AD203B41FA5}">
                      <a16:colId xmlns:a16="http://schemas.microsoft.com/office/drawing/2014/main" xmlns="" val="1916675462"/>
                    </a:ext>
                  </a:extLst>
                </a:gridCol>
                <a:gridCol w="4705086">
                  <a:extLst>
                    <a:ext uri="{9D8B030D-6E8A-4147-A177-3AD203B41FA5}">
                      <a16:colId xmlns:a16="http://schemas.microsoft.com/office/drawing/2014/main" xmlns="" val="2824299209"/>
                    </a:ext>
                  </a:extLst>
                </a:gridCol>
                <a:gridCol w="7385560">
                  <a:extLst>
                    <a:ext uri="{9D8B030D-6E8A-4147-A177-3AD203B41FA5}">
                      <a16:colId xmlns:a16="http://schemas.microsoft.com/office/drawing/2014/main" xmlns="" val="3304003483"/>
                    </a:ext>
                  </a:extLst>
                </a:gridCol>
              </a:tblGrid>
              <a:tr h="1061473">
                <a:tc>
                  <a:txBody>
                    <a:bodyPr/>
                    <a:lstStyle/>
                    <a:p>
                      <a:pPr marL="0" marR="0" algn="ctr">
                        <a:spcBef>
                          <a:spcPts val="0"/>
                        </a:spcBef>
                        <a:spcAft>
                          <a:spcPts val="900"/>
                        </a:spcAft>
                      </a:pPr>
                      <a:r>
                        <a:rPr lang="en-US" sz="2400" dirty="0">
                          <a:effectLst/>
                          <a:latin typeface="Source Sans Pro" panose="020B0503030403020204" pitchFamily="34" charset="0"/>
                          <a:ea typeface="Source Sans Pro" panose="020B0503030403020204" pitchFamily="34" charset="0"/>
                        </a:rPr>
                        <a:t>For Taxable Estates in This Range</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tx1"/>
                    </a:solidFill>
                  </a:tcPr>
                </a:tc>
                <a:tc>
                  <a:txBody>
                    <a:bodyPr/>
                    <a:lstStyle/>
                    <a:p>
                      <a:pPr marL="0" marR="0" algn="ctr">
                        <a:spcBef>
                          <a:spcPts val="0"/>
                        </a:spcBef>
                        <a:spcAft>
                          <a:spcPts val="900"/>
                        </a:spcAft>
                      </a:pPr>
                      <a:r>
                        <a:rPr lang="en-US" sz="2400" dirty="0">
                          <a:effectLst/>
                          <a:latin typeface="Source Sans Pro" panose="020B0503030403020204" pitchFamily="34" charset="0"/>
                          <a:ea typeface="Source Sans Pro" panose="020B0503030403020204" pitchFamily="34" charset="0"/>
                        </a:rPr>
                        <a:t>You'll Pay This Base </a:t>
                      </a:r>
                      <a:br>
                        <a:rPr lang="en-US" sz="2400" dirty="0">
                          <a:effectLst/>
                          <a:latin typeface="Source Sans Pro" panose="020B0503030403020204" pitchFamily="34" charset="0"/>
                          <a:ea typeface="Source Sans Pro" panose="020B0503030403020204" pitchFamily="34" charset="0"/>
                        </a:rPr>
                      </a:br>
                      <a:r>
                        <a:rPr lang="en-US" sz="2400" dirty="0">
                          <a:effectLst/>
                          <a:latin typeface="Source Sans Pro" panose="020B0503030403020204" pitchFamily="34" charset="0"/>
                          <a:ea typeface="Source Sans Pro" panose="020B0503030403020204" pitchFamily="34" charset="0"/>
                        </a:rPr>
                        <a:t>Amount of Tax</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tx1"/>
                    </a:solidFill>
                  </a:tcPr>
                </a:tc>
                <a:tc>
                  <a:txBody>
                    <a:bodyPr/>
                    <a:lstStyle/>
                    <a:p>
                      <a:pPr marL="0" marR="0" algn="ctr">
                        <a:spcBef>
                          <a:spcPts val="0"/>
                        </a:spcBef>
                        <a:spcAft>
                          <a:spcPts val="900"/>
                        </a:spcAft>
                      </a:pPr>
                      <a:r>
                        <a:rPr lang="en-US" sz="2400" dirty="0">
                          <a:effectLst/>
                          <a:latin typeface="Source Sans Pro" panose="020B0503030403020204" pitchFamily="34" charset="0"/>
                          <a:ea typeface="Source Sans Pro" panose="020B0503030403020204" pitchFamily="34" charset="0"/>
                        </a:rPr>
                        <a:t>Plus This Rate on the Excess </a:t>
                      </a:r>
                      <a:br>
                        <a:rPr lang="en-US" sz="2400" dirty="0">
                          <a:effectLst/>
                          <a:latin typeface="Source Sans Pro" panose="020B0503030403020204" pitchFamily="34" charset="0"/>
                          <a:ea typeface="Source Sans Pro" panose="020B0503030403020204" pitchFamily="34" charset="0"/>
                        </a:rPr>
                      </a:br>
                      <a:r>
                        <a:rPr lang="en-US" sz="2400" dirty="0">
                          <a:effectLst/>
                          <a:latin typeface="Source Sans Pro" panose="020B0503030403020204" pitchFamily="34" charset="0"/>
                          <a:ea typeface="Source Sans Pro" panose="020B0503030403020204" pitchFamily="34" charset="0"/>
                        </a:rPr>
                        <a:t>Above the Lower End of the Range</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tx1"/>
                    </a:solidFill>
                  </a:tcPr>
                </a:tc>
                <a:extLst>
                  <a:ext uri="{0D108BD9-81ED-4DB2-BD59-A6C34878D82A}">
                    <a16:rowId xmlns:a16="http://schemas.microsoft.com/office/drawing/2014/main" xmlns="" val="76005805"/>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$0 to $10,000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18%</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2632685306"/>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$10,000 to $20,000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$1,800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20%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226705066"/>
                  </a:ext>
                </a:extLst>
              </a:tr>
              <a:tr h="678971">
                <a:tc>
                  <a:txBody>
                    <a:bodyPr/>
                    <a:lstStyle/>
                    <a:p>
                      <a:pPr marL="0" marR="0">
                        <a:spcBef>
                          <a:spcPts val="0"/>
                        </a:spcBef>
                        <a:spcAft>
                          <a:spcPts val="900"/>
                        </a:spcAft>
                      </a:pPr>
                      <a:r>
                        <a:rPr lang="en-US" sz="2400">
                          <a:effectLst/>
                          <a:latin typeface="Source Sans Pro" panose="020B0503030403020204" pitchFamily="34" charset="0"/>
                          <a:ea typeface="Source Sans Pro" panose="020B0503030403020204" pitchFamily="34" charset="0"/>
                        </a:rPr>
                        <a:t>$20,000 to $40,000</a:t>
                      </a:r>
                      <a:endParaRPr lang="en-US" sz="240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$3,800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22%</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515651375"/>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$40,000 to $60,000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$8,200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24%</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2771754457"/>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$60,000 to $80,000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$13,000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26%</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541159409"/>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$80,000 to $100,000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$18,200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28%</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2825291016"/>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$100,000 to $150,000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$23,800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412460767"/>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$150,000 to $250,000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$38,800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32%</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592069892"/>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$250,000 to $500,000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$70,800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34%</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2115768767"/>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$500,000 to $750,000</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$155,800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37%</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3875294695"/>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$750,000 to $1 million</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$248,300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39%</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697993774"/>
                  </a:ext>
                </a:extLst>
              </a:tr>
              <a:tr h="678971">
                <a:tc>
                  <a:txBody>
                    <a:bodyPr/>
                    <a:lstStyle/>
                    <a:p>
                      <a:pPr marL="0" marR="0">
                        <a:spcBef>
                          <a:spcPts val="0"/>
                        </a:spcBef>
                        <a:spcAft>
                          <a:spcPts val="900"/>
                        </a:spcAft>
                      </a:pPr>
                      <a:r>
                        <a:rPr lang="en-US" sz="2400" dirty="0">
                          <a:effectLst/>
                          <a:latin typeface="Source Sans Pro" panose="020B0503030403020204" pitchFamily="34" charset="0"/>
                          <a:ea typeface="Source Sans Pro" panose="020B0503030403020204" pitchFamily="34" charset="0"/>
                        </a:rPr>
                        <a:t>$1 million and up</a:t>
                      </a:r>
                      <a:endParaRPr lang="en-US" sz="2400" dirty="0">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solidFill>
                      <a:schemeClr val="bg1">
                        <a:lumMod val="75000"/>
                      </a:schemeClr>
                    </a:solidFill>
                  </a:tcPr>
                </a:tc>
                <a:tc>
                  <a:txBody>
                    <a:bodyPr/>
                    <a:lstStyle/>
                    <a:p>
                      <a:pPr marL="0" marR="0">
                        <a:spcBef>
                          <a:spcPts val="0"/>
                        </a:spcBef>
                        <a:spcAft>
                          <a:spcPts val="900"/>
                        </a:spcAft>
                      </a:pPr>
                      <a:r>
                        <a:rPr lang="en-US" sz="2400">
                          <a:solidFill>
                            <a:srgbClr val="494949"/>
                          </a:solidFill>
                          <a:effectLst/>
                          <a:latin typeface="Source Sans Pro" panose="020B0503030403020204" pitchFamily="34" charset="0"/>
                          <a:ea typeface="Source Sans Pro" panose="020B0503030403020204" pitchFamily="34" charset="0"/>
                        </a:rPr>
                        <a:t>$345,800</a:t>
                      </a:r>
                      <a:endParaRPr lang="en-US" sz="240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tc>
                  <a:txBody>
                    <a:bodyPr/>
                    <a:lstStyle/>
                    <a:p>
                      <a:pPr marL="0" marR="0">
                        <a:spcBef>
                          <a:spcPts val="0"/>
                        </a:spcBef>
                        <a:spcAft>
                          <a:spcPts val="900"/>
                        </a:spcAft>
                      </a:pPr>
                      <a:r>
                        <a:rPr lang="en-US" sz="2400" dirty="0">
                          <a:solidFill>
                            <a:srgbClr val="494949"/>
                          </a:solidFill>
                          <a:effectLst/>
                          <a:latin typeface="Source Sans Pro" panose="020B0503030403020204" pitchFamily="34" charset="0"/>
                          <a:ea typeface="Source Sans Pro" panose="020B0503030403020204" pitchFamily="34" charset="0"/>
                        </a:rPr>
                        <a:t>40%</a:t>
                      </a:r>
                      <a:endParaRPr lang="en-US" sz="2400" dirty="0">
                        <a:solidFill>
                          <a:srgbClr val="494949"/>
                        </a:solidFill>
                        <a:effectLst/>
                        <a:latin typeface="Source Sans Pro" panose="020B0503030403020204" pitchFamily="34" charset="0"/>
                        <a:ea typeface="Source Sans Pro" panose="020B0503030403020204" pitchFamily="34" charset="0"/>
                        <a:cs typeface="Times New Roman" panose="02020603050405020304" pitchFamily="18" charset="0"/>
                      </a:endParaRPr>
                    </a:p>
                  </a:txBody>
                  <a:tcPr marL="95250" marR="95250" marT="95250" marB="95250" anchor="ctr"/>
                </a:tc>
                <a:extLst>
                  <a:ext uri="{0D108BD9-81ED-4DB2-BD59-A6C34878D82A}">
                    <a16:rowId xmlns:a16="http://schemas.microsoft.com/office/drawing/2014/main" xmlns="" val="1465803801"/>
                  </a:ext>
                </a:extLst>
              </a:tr>
            </a:tbl>
          </a:graphicData>
        </a:graphic>
      </p:graphicFrame>
    </p:spTree>
    <p:extLst>
      <p:ext uri="{BB962C8B-B14F-4D97-AF65-F5344CB8AC3E}">
        <p14:creationId xmlns:p14="http://schemas.microsoft.com/office/powerpoint/2010/main" val="27086345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chemeClr val="accent4"/>
              </a:solidFill>
              <a:latin typeface="Lato" charset="0"/>
              <a:ea typeface="Lato" charset="0"/>
              <a:cs typeface="Lato" charset="0"/>
            </a:endParaRPr>
          </a:p>
        </p:txBody>
      </p:sp>
      <p:sp>
        <p:nvSpPr>
          <p:cNvPr id="32" name="Rectangle 31"/>
          <p:cNvSpPr>
            <a:spLocks/>
          </p:cNvSpPr>
          <p:nvPr/>
        </p:nvSpPr>
        <p:spPr bwMode="auto">
          <a:xfrm>
            <a:off x="1787525" y="2711030"/>
            <a:ext cx="530754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Durable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Power of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Attorney</a:t>
            </a:r>
          </a:p>
        </p:txBody>
      </p:sp>
      <p:sp>
        <p:nvSpPr>
          <p:cNvPr id="34" name="Subtitle 2"/>
          <p:cNvSpPr txBox="1">
            <a:spLocks/>
          </p:cNvSpPr>
          <p:nvPr/>
        </p:nvSpPr>
        <p:spPr>
          <a:xfrm>
            <a:off x="9715789" y="2711030"/>
            <a:ext cx="12355647" cy="8293940"/>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dirty="0">
                <a:latin typeface="Source Sans Pro" panose="020B0503030403020204" pitchFamily="34" charset="0"/>
                <a:ea typeface="Source Sans Pro" panose="020B0503030403020204" pitchFamily="34" charset="0"/>
              </a:rPr>
              <a:t>This document takes effect immediately for </a:t>
            </a:r>
            <a:r>
              <a:rPr lang="en-US" sz="4000" b="1" dirty="0">
                <a:solidFill>
                  <a:schemeClr val="accent1"/>
                </a:solidFill>
                <a:latin typeface="Source Sans Pro" panose="020B0503030403020204" pitchFamily="34" charset="0"/>
                <a:ea typeface="Source Sans Pro" panose="020B0503030403020204" pitchFamily="34" charset="0"/>
              </a:rPr>
              <a:t>health care </a:t>
            </a:r>
            <a:r>
              <a:rPr lang="en-US" sz="4000" dirty="0">
                <a:latin typeface="Source Sans Pro" panose="020B0503030403020204" pitchFamily="34" charset="0"/>
                <a:ea typeface="Source Sans Pro" panose="020B0503030403020204" pitchFamily="34" charset="0"/>
              </a:rPr>
              <a:t>purposes and either immediately or upon incapacity for </a:t>
            </a:r>
            <a:r>
              <a:rPr lang="en-US" sz="4000" b="1" dirty="0">
                <a:solidFill>
                  <a:schemeClr val="accent1"/>
                </a:solidFill>
                <a:latin typeface="Source Sans Pro" panose="020B0503030403020204" pitchFamily="34" charset="0"/>
                <a:ea typeface="Source Sans Pro" panose="020B0503030403020204" pitchFamily="34" charset="0"/>
              </a:rPr>
              <a:t>financial</a:t>
            </a:r>
            <a:r>
              <a:rPr lang="en-US" sz="4000" dirty="0">
                <a:latin typeface="Source Sans Pro" panose="020B0503030403020204" pitchFamily="34" charset="0"/>
                <a:ea typeface="Source Sans Pro" panose="020B0503030403020204" pitchFamily="34" charset="0"/>
              </a:rPr>
              <a:t> purposes. A durable power of attorney is </a:t>
            </a:r>
            <a:r>
              <a:rPr lang="en-US" sz="4000" b="1" dirty="0">
                <a:solidFill>
                  <a:schemeClr val="accent4"/>
                </a:solidFill>
                <a:latin typeface="Source Sans Pro" panose="020B0503030403020204" pitchFamily="34" charset="0"/>
                <a:ea typeface="Source Sans Pro" panose="020B0503030403020204" pitchFamily="34" charset="0"/>
              </a:rPr>
              <a:t>only effective during your life </a:t>
            </a:r>
            <a:r>
              <a:rPr lang="en-US" sz="4000" dirty="0">
                <a:latin typeface="Source Sans Pro" panose="020B0503030403020204" pitchFamily="34" charset="0"/>
                <a:ea typeface="Source Sans Pro" panose="020B0503030403020204" pitchFamily="34" charset="0"/>
              </a:rPr>
              <a:t>and loses its effectiveness upon your death.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The durable power of attorney allows your agent to </a:t>
            </a:r>
            <a:r>
              <a:rPr lang="en-US" sz="4000" b="1" dirty="0">
                <a:solidFill>
                  <a:schemeClr val="accent4"/>
                </a:solidFill>
                <a:latin typeface="Source Sans Pro" panose="020B0503030403020204" pitchFamily="34" charset="0"/>
                <a:ea typeface="Source Sans Pro" panose="020B0503030403020204" pitchFamily="34" charset="0"/>
              </a:rPr>
              <a:t>handle your finances and work with your health care providers on your behalf while you are still alive but are, for some reason, unable to</a:t>
            </a:r>
            <a:r>
              <a:rPr lang="en-US" sz="4000" dirty="0">
                <a:solidFill>
                  <a:schemeClr val="accent4"/>
                </a:solidFill>
                <a:latin typeface="Source Sans Pro" panose="020B0503030403020204" pitchFamily="34" charset="0"/>
                <a:ea typeface="Source Sans Pro" panose="020B0503030403020204" pitchFamily="34" charset="0"/>
              </a:rPr>
              <a:t> </a:t>
            </a:r>
            <a:r>
              <a:rPr lang="en-US" sz="4000" dirty="0">
                <a:latin typeface="Source Sans Pro" panose="020B0503030403020204" pitchFamily="34" charset="0"/>
                <a:ea typeface="Source Sans Pro" panose="020B0503030403020204" pitchFamily="34" charset="0"/>
              </a:rPr>
              <a:t>take care of these things yourself.</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spTree>
    <p:extLst>
      <p:ext uri="{BB962C8B-B14F-4D97-AF65-F5344CB8AC3E}">
        <p14:creationId xmlns:p14="http://schemas.microsoft.com/office/powerpoint/2010/main" val="38949658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person, outdoor, building, fence&#10;&#10;Description automatically generated">
            <a:extLst>
              <a:ext uri="{FF2B5EF4-FFF2-40B4-BE49-F238E27FC236}">
                <a16:creationId xmlns:a16="http://schemas.microsoft.com/office/drawing/2014/main" xmlns="" id="{82CE426E-E6CD-0A4D-A1AF-C66D651CBA33}"/>
              </a:ext>
            </a:extLst>
          </p:cNvPr>
          <p:cNvPicPr>
            <a:picLocks noGrp="1" noChangeAspect="1"/>
          </p:cNvPicPr>
          <p:nvPr>
            <p:ph type="pic" sz="quarter" idx="22"/>
          </p:nvPr>
        </p:nvPicPr>
        <p:blipFill>
          <a:blip r:embed="rId2">
            <a:extLst>
              <a:ext uri="{28A0092B-C50C-407E-A947-70E740481C1C}">
                <a14:useLocalDpi xmlns:a14="http://schemas.microsoft.com/office/drawing/2010/main" val="0"/>
              </a:ext>
            </a:extLst>
          </a:blip>
          <a:srcRect t="7802" b="7802"/>
          <a:stretch>
            <a:fillRect/>
          </a:stretch>
        </p:blipFill>
        <p:spPr/>
      </p:pic>
      <p:sp>
        <p:nvSpPr>
          <p:cNvPr id="5" name="Rectangle 4">
            <a:extLst>
              <a:ext uri="{FF2B5EF4-FFF2-40B4-BE49-F238E27FC236}">
                <a16:creationId xmlns:a16="http://schemas.microsoft.com/office/drawing/2014/main" xmlns="" id="{8B0C18E7-2F90-1747-8738-F6B9662EE3FE}"/>
              </a:ext>
            </a:extLst>
          </p:cNvPr>
          <p:cNvSpPr/>
          <p:nvPr/>
        </p:nvSpPr>
        <p:spPr>
          <a:xfrm>
            <a:off x="0" y="0"/>
            <a:ext cx="24377650" cy="13716000"/>
          </a:xfrm>
          <a:prstGeom prst="rect">
            <a:avLst/>
          </a:prstGeom>
          <a:solidFill>
            <a:schemeClr val="accent2">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picture containing food, drawing, plate&#10;&#10;Description automatically generated">
            <a:extLst>
              <a:ext uri="{FF2B5EF4-FFF2-40B4-BE49-F238E27FC236}">
                <a16:creationId xmlns:a16="http://schemas.microsoft.com/office/drawing/2014/main" xmlns="" id="{9B596C7E-4D57-5C47-9DE9-5E7D53EFF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spTree>
    <p:extLst>
      <p:ext uri="{BB962C8B-B14F-4D97-AF65-F5344CB8AC3E}">
        <p14:creationId xmlns:p14="http://schemas.microsoft.com/office/powerpoint/2010/main" val="17702839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chemeClr val="accent4"/>
              </a:solidFill>
              <a:latin typeface="Lato" charset="0"/>
              <a:ea typeface="Lato" charset="0"/>
              <a:cs typeface="Lato" charset="0"/>
            </a:endParaRPr>
          </a:p>
        </p:txBody>
      </p:sp>
      <p:sp>
        <p:nvSpPr>
          <p:cNvPr id="32" name="Rectangle 31"/>
          <p:cNvSpPr>
            <a:spLocks/>
          </p:cNvSpPr>
          <p:nvPr/>
        </p:nvSpPr>
        <p:spPr bwMode="auto">
          <a:xfrm>
            <a:off x="1787525" y="2711030"/>
            <a:ext cx="530754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Durable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Power of </a:t>
            </a:r>
            <a:br>
              <a:rPr lang="en-US" sz="10000" b="1" dirty="0">
                <a:solidFill>
                  <a:schemeClr val="bg1"/>
                </a:solidFill>
                <a:latin typeface="Source Sans Pro" panose="020B0503030403020204" pitchFamily="34" charset="0"/>
                <a:ea typeface="Source Sans Pro" panose="020B0503030403020204" pitchFamily="34" charset="0"/>
              </a:rPr>
            </a:br>
            <a:r>
              <a:rPr lang="en-US" sz="10000" b="1" dirty="0">
                <a:solidFill>
                  <a:schemeClr val="bg1"/>
                </a:solidFill>
                <a:latin typeface="Source Sans Pro" panose="020B0503030403020204" pitchFamily="34" charset="0"/>
                <a:ea typeface="Source Sans Pro" panose="020B0503030403020204" pitchFamily="34" charset="0"/>
              </a:rPr>
              <a:t>Attorney</a:t>
            </a:r>
          </a:p>
        </p:txBody>
      </p:sp>
      <p:sp>
        <p:nvSpPr>
          <p:cNvPr id="34" name="Subtitle 2"/>
          <p:cNvSpPr txBox="1">
            <a:spLocks/>
          </p:cNvSpPr>
          <p:nvPr/>
        </p:nvSpPr>
        <p:spPr>
          <a:xfrm>
            <a:off x="9715789" y="2711030"/>
            <a:ext cx="13281245" cy="80248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800" b="1" dirty="0">
                <a:solidFill>
                  <a:schemeClr val="accent4"/>
                </a:solidFill>
                <a:latin typeface="Source Sans Pro" panose="020B0503030403020204" pitchFamily="34" charset="0"/>
                <a:ea typeface="Source Sans Pro" panose="020B0503030403020204" pitchFamily="34" charset="0"/>
              </a:rPr>
              <a:t>Requirements for a validly executed </a:t>
            </a:r>
            <a:r>
              <a:rPr lang="en-US" sz="4800" b="1" dirty="0" smtClean="0">
                <a:solidFill>
                  <a:schemeClr val="accent4"/>
                </a:solidFill>
                <a:latin typeface="Source Sans Pro" panose="020B0503030403020204" pitchFamily="34" charset="0"/>
                <a:ea typeface="Source Sans Pro" panose="020B0503030403020204" pitchFamily="34" charset="0"/>
              </a:rPr>
              <a:t>DPOA:</a:t>
            </a:r>
            <a:endParaRPr lang="en-US" sz="4800" b="1" dirty="0">
              <a:solidFill>
                <a:srgbClr val="041B31"/>
              </a:solidFill>
              <a:latin typeface="Source Sans Pro" panose="020B0503030403020204" pitchFamily="34" charset="0"/>
              <a:ea typeface="Source Sans Pro" panose="020B0503030403020204" pitchFamily="34" charset="0"/>
            </a:endParaRP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Signed</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Dated</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Acknowledged before a notary OR</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Attested by two or more competent witnesses </a:t>
            </a:r>
          </a:p>
          <a:p>
            <a:pPr marL="571500" indent="-571500" algn="l">
              <a:buFont typeface="Arial"/>
              <a:buChar char="•"/>
            </a:pPr>
            <a:r>
              <a:rPr lang="en-US" sz="4800" b="1" dirty="0" smtClean="0">
                <a:solidFill>
                  <a:srgbClr val="041B31"/>
                </a:solidFill>
                <a:latin typeface="Source Sans Pro" panose="020B0503030403020204" pitchFamily="34" charset="0"/>
                <a:ea typeface="Source Sans Pro" panose="020B0503030403020204" pitchFamily="34" charset="0"/>
              </a:rPr>
              <a:t>In the presence of Principal and at Principal’s request or direction</a:t>
            </a:r>
            <a:endParaRPr lang="en-US" sz="4800" b="1" dirty="0">
              <a:solidFill>
                <a:srgbClr val="041B31"/>
              </a:solidFill>
              <a:latin typeface="Source Sans Pro" panose="020B0503030403020204" pitchFamily="34" charset="0"/>
              <a:ea typeface="Source Sans Pro" panose="020B0503030403020204" pitchFamily="34" charset="0"/>
            </a:endParaRP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spTree>
    <p:extLst>
      <p:ext uri="{BB962C8B-B14F-4D97-AF65-F5344CB8AC3E}">
        <p14:creationId xmlns:p14="http://schemas.microsoft.com/office/powerpoint/2010/main" val="26097579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8944362" cy="13716000"/>
          </a:xfrm>
          <a:prstGeom prst="rect">
            <a:avLst/>
          </a:prstGeom>
          <a:solidFill>
            <a:srgbClr val="1D447C"/>
          </a:solidFill>
          <a:effectLst/>
        </p:spPr>
        <p:style>
          <a:lnRef idx="0">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96383" tIns="96383" rIns="96383" bIns="96383" numCol="1" spcCol="2539" anchor="ctr" anchorCtr="0">
            <a:noAutofit/>
          </a:bodyPr>
          <a:lstStyle/>
          <a:p>
            <a:pPr defTabSz="1896107">
              <a:lnSpc>
                <a:spcPct val="90000"/>
              </a:lnSpc>
              <a:spcBef>
                <a:spcPct val="0"/>
              </a:spcBef>
              <a:spcAft>
                <a:spcPct val="35000"/>
              </a:spcAft>
            </a:pPr>
            <a:endParaRPr lang="en-US" sz="3200" dirty="0">
              <a:solidFill>
                <a:srgbClr val="FFFFFF"/>
              </a:solidFill>
              <a:latin typeface="Lato" charset="0"/>
              <a:ea typeface="Lato" charset="0"/>
              <a:cs typeface="Lato" charset="0"/>
            </a:endParaRPr>
          </a:p>
        </p:txBody>
      </p:sp>
      <p:sp>
        <p:nvSpPr>
          <p:cNvPr id="32" name="Rectangle 31"/>
          <p:cNvSpPr>
            <a:spLocks/>
          </p:cNvSpPr>
          <p:nvPr/>
        </p:nvSpPr>
        <p:spPr bwMode="auto">
          <a:xfrm>
            <a:off x="1749425" y="3936561"/>
            <a:ext cx="2130391"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r>
              <a:rPr lang="en-US" sz="10000" b="1" dirty="0">
                <a:solidFill>
                  <a:schemeClr val="bg1"/>
                </a:solidFill>
                <a:latin typeface="Source Sans Pro" panose="020B0503030403020204" pitchFamily="34" charset="0"/>
                <a:ea typeface="Source Sans Pro" panose="020B0503030403020204" pitchFamily="34" charset="0"/>
              </a:rPr>
              <a:t>Will</a:t>
            </a:r>
          </a:p>
        </p:txBody>
      </p:sp>
      <p:sp>
        <p:nvSpPr>
          <p:cNvPr id="34" name="Subtitle 2"/>
          <p:cNvSpPr txBox="1">
            <a:spLocks/>
          </p:cNvSpPr>
          <p:nvPr/>
        </p:nvSpPr>
        <p:spPr>
          <a:xfrm>
            <a:off x="9715789" y="1868123"/>
            <a:ext cx="12355647" cy="1001620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r>
              <a:rPr lang="en-US" sz="4000" b="1" dirty="0">
                <a:solidFill>
                  <a:schemeClr val="accent4"/>
                </a:solidFill>
                <a:latin typeface="Source Sans Pro" panose="020B0503030403020204" pitchFamily="34" charset="0"/>
                <a:ea typeface="Source Sans Pro" panose="020B0503030403020204" pitchFamily="34" charset="0"/>
              </a:rPr>
              <a:t>This document is not effective until your death. </a:t>
            </a:r>
            <a:r>
              <a:rPr lang="en-US" sz="4000" dirty="0">
                <a:latin typeface="Source Sans Pro" panose="020B0503030403020204" pitchFamily="34" charset="0"/>
                <a:ea typeface="Source Sans Pro" panose="020B0503030403020204" pitchFamily="34" charset="0"/>
              </a:rPr>
              <a:t>You can change it at any time during your lifetime.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It basically </a:t>
            </a:r>
            <a:r>
              <a:rPr lang="en-US" sz="4000" b="1" dirty="0">
                <a:solidFill>
                  <a:schemeClr val="accent4"/>
                </a:solidFill>
                <a:latin typeface="Source Sans Pro" panose="020B0503030403020204" pitchFamily="34" charset="0"/>
                <a:ea typeface="Source Sans Pro" panose="020B0503030403020204" pitchFamily="34" charset="0"/>
              </a:rPr>
              <a:t>provides a road map for distribution of your probate assets at death</a:t>
            </a:r>
            <a:r>
              <a:rPr lang="en-US" sz="4000" dirty="0">
                <a:solidFill>
                  <a:schemeClr val="accent4"/>
                </a:solidFill>
                <a:latin typeface="Source Sans Pro" panose="020B0503030403020204" pitchFamily="34" charset="0"/>
                <a:ea typeface="Source Sans Pro" panose="020B0503030403020204" pitchFamily="34" charset="0"/>
              </a:rPr>
              <a:t>. </a:t>
            </a:r>
            <a:r>
              <a:rPr lang="en-US" sz="4000" dirty="0">
                <a:latin typeface="Source Sans Pro" panose="020B0503030403020204" pitchFamily="34" charset="0"/>
                <a:ea typeface="Source Sans Pro" panose="020B0503030403020204" pitchFamily="34" charset="0"/>
              </a:rPr>
              <a:t>It appoints someone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(an executor/personal representative) to gather all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of your assets at death and distribute them according </a:t>
            </a:r>
            <a:br>
              <a:rPr lang="en-US" sz="4000" dirty="0">
                <a:latin typeface="Source Sans Pro" panose="020B0503030403020204" pitchFamily="34" charset="0"/>
                <a:ea typeface="Source Sans Pro" panose="020B0503030403020204" pitchFamily="34" charset="0"/>
              </a:rPr>
            </a:br>
            <a:r>
              <a:rPr lang="en-US" sz="4000" dirty="0">
                <a:latin typeface="Source Sans Pro" panose="020B0503030403020204" pitchFamily="34" charset="0"/>
                <a:ea typeface="Source Sans Pro" panose="020B0503030403020204" pitchFamily="34" charset="0"/>
              </a:rPr>
              <a:t>to your wishes expressed in your will.</a:t>
            </a:r>
          </a:p>
          <a:p>
            <a:pPr algn="l"/>
            <a:endParaRPr lang="en-US" sz="4000" dirty="0">
              <a:latin typeface="Source Sans Pro" panose="020B0503030403020204" pitchFamily="34" charset="0"/>
              <a:ea typeface="Source Sans Pro" panose="020B0503030403020204" pitchFamily="34" charset="0"/>
            </a:endParaRPr>
          </a:p>
          <a:p>
            <a:pPr algn="l"/>
            <a:r>
              <a:rPr lang="en-US" sz="4000" dirty="0">
                <a:latin typeface="Source Sans Pro" panose="020B0503030403020204" pitchFamily="34" charset="0"/>
                <a:ea typeface="Source Sans Pro" panose="020B0503030403020204" pitchFamily="34" charset="0"/>
              </a:rPr>
              <a:t>A will is filed with the court after death and a probate may be opened wherein the court formally appoints the executor or personal representative named in your will to distribute your probate assets according to the terms of your will.</a:t>
            </a:r>
          </a:p>
        </p:txBody>
      </p:sp>
      <p:pic>
        <p:nvPicPr>
          <p:cNvPr id="5" name="Picture 4" descr="A picture containing food, drawing, plate&#10;&#10;Description automatically generated">
            <a:extLst>
              <a:ext uri="{FF2B5EF4-FFF2-40B4-BE49-F238E27FC236}">
                <a16:creationId xmlns:a16="http://schemas.microsoft.com/office/drawing/2014/main" xmlns="" id="{EEE90613-E908-1840-827F-D066C6429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1436" y="12603765"/>
            <a:ext cx="1453583" cy="776669"/>
          </a:xfrm>
          <a:prstGeom prst="rect">
            <a:avLst/>
          </a:prstGeom>
        </p:spPr>
      </p:pic>
      <p:pic>
        <p:nvPicPr>
          <p:cNvPr id="3" name="Picture 2" descr="A close up of a logo&#10;&#10;Description automatically generated">
            <a:extLst>
              <a:ext uri="{FF2B5EF4-FFF2-40B4-BE49-F238E27FC236}">
                <a16:creationId xmlns:a16="http://schemas.microsoft.com/office/drawing/2014/main" xmlns="" id="{68B7CD46-758D-884B-BEB1-EDE3A5991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7525" y="5475443"/>
            <a:ext cx="2414824" cy="2414824"/>
          </a:xfrm>
          <a:prstGeom prst="rect">
            <a:avLst/>
          </a:prstGeom>
        </p:spPr>
      </p:pic>
    </p:spTree>
    <p:extLst>
      <p:ext uri="{BB962C8B-B14F-4D97-AF65-F5344CB8AC3E}">
        <p14:creationId xmlns:p14="http://schemas.microsoft.com/office/powerpoint/2010/main" val="16675940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Business Proposal Light">
      <a:dk1>
        <a:srgbClr val="999999"/>
      </a:dk1>
      <a:lt1>
        <a:srgbClr val="FFFFFF"/>
      </a:lt1>
      <a:dk2>
        <a:srgbClr val="494949"/>
      </a:dk2>
      <a:lt2>
        <a:srgbClr val="FFFFFF"/>
      </a:lt2>
      <a:accent1>
        <a:srgbClr val="0178B6"/>
      </a:accent1>
      <a:accent2>
        <a:srgbClr val="009EEB"/>
      </a:accent2>
      <a:accent3>
        <a:srgbClr val="424F5A"/>
      </a:accent3>
      <a:accent4>
        <a:srgbClr val="0178B6"/>
      </a:accent4>
      <a:accent5>
        <a:srgbClr val="C1CEDA"/>
      </a:accent5>
      <a:accent6>
        <a:srgbClr val="009EEB"/>
      </a:accent6>
      <a:hlink>
        <a:srgbClr val="F33B48"/>
      </a:hlink>
      <a:folHlink>
        <a:srgbClr val="FFC00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B3012F2F75E441A5294B0DC9313BAE" ma:contentTypeVersion="14" ma:contentTypeDescription="Create a new document." ma:contentTypeScope="" ma:versionID="6acdb6041b2256d1c94f62646424d4a5">
  <xsd:schema xmlns:xsd="http://www.w3.org/2001/XMLSchema" xmlns:xs="http://www.w3.org/2001/XMLSchema" xmlns:p="http://schemas.microsoft.com/office/2006/metadata/properties" xmlns:ns1="http://schemas.microsoft.com/sharepoint/v3" xmlns:ns2="6307c778-a04c-4080-94bc-e45b6a23cd17" xmlns:ns3="5c4f37c6-eace-46cf-86d7-10dde943a57b" targetNamespace="http://schemas.microsoft.com/office/2006/metadata/properties" ma:root="true" ma:fieldsID="7097e2032827e5e2a88a0034fe014c7f" ns1:_="" ns2:_="" ns3:_="">
    <xsd:import namespace="http://schemas.microsoft.com/sharepoint/v3"/>
    <xsd:import namespace="6307c778-a04c-4080-94bc-e45b6a23cd17"/>
    <xsd:import namespace="5c4f37c6-eace-46cf-86d7-10dde943a57b"/>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307c778-a04c-4080-94bc-e45b6a23cd1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c4f37c6-eace-46cf-86d7-10dde943a5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3A1BD8D-A533-41E3-B73C-F07A122864EC}"/>
</file>

<file path=customXml/itemProps2.xml><?xml version="1.0" encoding="utf-8"?>
<ds:datastoreItem xmlns:ds="http://schemas.openxmlformats.org/officeDocument/2006/customXml" ds:itemID="{81830FD7-602C-4DD1-B7D8-F12FEFD04C3D}"/>
</file>

<file path=customXml/itemProps3.xml><?xml version="1.0" encoding="utf-8"?>
<ds:datastoreItem xmlns:ds="http://schemas.openxmlformats.org/officeDocument/2006/customXml" ds:itemID="{9EAB4B7C-B36C-4F1E-AFD4-41FF0D04E5B9}"/>
</file>

<file path=docProps/app.xml><?xml version="1.0" encoding="utf-8"?>
<Properties xmlns="http://schemas.openxmlformats.org/officeDocument/2006/extended-properties" xmlns:vt="http://schemas.openxmlformats.org/officeDocument/2006/docPropsVTypes">
  <Template>Office Theme</Template>
  <TotalTime>32009</TotalTime>
  <Words>632</Words>
  <Application>Microsoft Macintosh PowerPoint</Application>
  <PresentationFormat>Custom</PresentationFormat>
  <Paragraphs>121</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Presentations</dc:title>
  <dc:subject/>
  <dc:creator>Rocketo Graphics</dc:creator>
  <cp:keywords/>
  <dc:description/>
  <cp:lastModifiedBy>Tiffany Gorton</cp:lastModifiedBy>
  <cp:revision>6229</cp:revision>
  <dcterms:created xsi:type="dcterms:W3CDTF">2014-11-12T21:47:38Z</dcterms:created>
  <dcterms:modified xsi:type="dcterms:W3CDTF">2022-02-16T02:45:23Z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0x010100C3B3012F2F75E441A5294B0DC9313BAE</vt:lpwstr>
  </property>
</Properties>
</file>